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5" r:id="rId2"/>
    <p:sldId id="261" r:id="rId3"/>
    <p:sldId id="262" r:id="rId4"/>
    <p:sldId id="263" r:id="rId5"/>
    <p:sldId id="266" r:id="rId6"/>
    <p:sldId id="267" r:id="rId7"/>
    <p:sldId id="268" r:id="rId8"/>
    <p:sldId id="269" r:id="rId9"/>
    <p:sldId id="277" r:id="rId10"/>
    <p:sldId id="270" r:id="rId11"/>
    <p:sldId id="273" r:id="rId12"/>
    <p:sldId id="271" r:id="rId13"/>
    <p:sldId id="278" r:id="rId14"/>
    <p:sldId id="276" r:id="rId15"/>
  </p:sldIdLst>
  <p:sldSz cx="6858000" cy="9144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0333"/>
    <a:srgbClr val="DC0034"/>
    <a:srgbClr val="C7BDC6"/>
    <a:srgbClr val="EAEAEA"/>
    <a:srgbClr val="DC0000"/>
    <a:srgbClr val="B40000"/>
    <a:srgbClr val="FF3300"/>
    <a:srgbClr val="383838"/>
    <a:srgbClr val="494949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99" autoAdjust="0"/>
    <p:restoredTop sz="93074" autoAdjust="0"/>
  </p:normalViewPr>
  <p:slideViewPr>
    <p:cSldViewPr>
      <p:cViewPr varScale="1">
        <p:scale>
          <a:sx n="86" d="100"/>
          <a:sy n="86" d="100"/>
        </p:scale>
        <p:origin x="3414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96" y="-8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D3D5C-11B0-41CD-A883-C51914F5B63D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4FD2F-13B2-455C-BA1F-136E5E0844B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37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5375B-CD5D-43CD-9CF6-50C628D7F360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91689-78C0-4A63-87B2-7C1DF828B52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5151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91689-78C0-4A63-87B2-7C1DF828B524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06434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9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4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8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3" y="2046818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3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4" y="364069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91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4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2"/>
            <a:ext cx="1157288" cy="104013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6" y="488952"/>
            <a:ext cx="3357563" cy="104013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369BF-20D2-4A15-8B2A-48A51ACB38A2}" type="datetimeFigureOut">
              <a:rPr lang="de-DE" smtClean="0"/>
              <a:pPr/>
              <a:t>18.12.2024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FF5C8-D2A8-4E5C-B440-1C6B72E06B3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gif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5.wdp"/><Relationship Id="rId3" Type="http://schemas.openxmlformats.org/officeDocument/2006/relationships/image" Target="../media/image19.png"/><Relationship Id="rId7" Type="http://schemas.microsoft.com/office/2007/relationships/hdphoto" Target="../media/hdphoto2.wdp"/><Relationship Id="rId12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microsoft.com/office/2007/relationships/hdphoto" Target="../media/hdphoto4.wdp"/><Relationship Id="rId5" Type="http://schemas.openxmlformats.org/officeDocument/2006/relationships/image" Target="../media/image20.jpeg"/><Relationship Id="rId15" Type="http://schemas.microsoft.com/office/2007/relationships/hdphoto" Target="../media/hdphoto6.wdp"/><Relationship Id="rId10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31.png"/><Relationship Id="rId3" Type="http://schemas.microsoft.com/office/2007/relationships/hdphoto" Target="../media/hdphoto7.wdp"/><Relationship Id="rId7" Type="http://schemas.openxmlformats.org/officeDocument/2006/relationships/image" Target="../media/image28.png"/><Relationship Id="rId12" Type="http://schemas.microsoft.com/office/2007/relationships/hdphoto" Target="../media/hdphoto5.wdp"/><Relationship Id="rId2" Type="http://schemas.openxmlformats.org/officeDocument/2006/relationships/image" Target="../media/image26.png"/><Relationship Id="rId16" Type="http://schemas.microsoft.com/office/2007/relationships/hdphoto" Target="../media/hdphoto12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image" Target="../media/image30.png"/><Relationship Id="rId5" Type="http://schemas.microsoft.com/office/2007/relationships/hdphoto" Target="../media/hdphoto8.wdp"/><Relationship Id="rId15" Type="http://schemas.openxmlformats.org/officeDocument/2006/relationships/image" Target="../media/image32.png"/><Relationship Id="rId10" Type="http://schemas.microsoft.com/office/2007/relationships/hdphoto" Target="../media/hdphoto10.wdp"/><Relationship Id="rId4" Type="http://schemas.openxmlformats.org/officeDocument/2006/relationships/image" Target="../media/image27.png"/><Relationship Id="rId9" Type="http://schemas.openxmlformats.org/officeDocument/2006/relationships/image" Target="../media/image29.png"/><Relationship Id="rId14" Type="http://schemas.microsoft.com/office/2007/relationships/hdphoto" Target="../media/hdphoto11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microsoft.com/office/2007/relationships/hdphoto" Target="../media/hdphoto1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11" Type="http://schemas.openxmlformats.org/officeDocument/2006/relationships/image" Target="../media/image38.png"/><Relationship Id="rId5" Type="http://schemas.openxmlformats.org/officeDocument/2006/relationships/image" Target="../media/image35.jpg"/><Relationship Id="rId10" Type="http://schemas.microsoft.com/office/2007/relationships/hdphoto" Target="../media/hdphoto5.wdp"/><Relationship Id="rId4" Type="http://schemas.microsoft.com/office/2007/relationships/hdphoto" Target="../media/hdphoto13.wdp"/><Relationship Id="rId9" Type="http://schemas.openxmlformats.org/officeDocument/2006/relationships/image" Target="../media/image30.png"/><Relationship Id="rId14" Type="http://schemas.microsoft.com/office/2007/relationships/hdphoto" Target="../media/hdphoto16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8.wdp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0.wdp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microsoft.com/office/2007/relationships/hdphoto" Target="../media/hdphoto24.wdp"/><Relationship Id="rId3" Type="http://schemas.microsoft.com/office/2007/relationships/hdphoto" Target="../media/hdphoto21.wdp"/><Relationship Id="rId7" Type="http://schemas.openxmlformats.org/officeDocument/2006/relationships/image" Target="../media/image47.jpeg"/><Relationship Id="rId12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11" Type="http://schemas.openxmlformats.org/officeDocument/2006/relationships/image" Target="../media/image50.jpeg"/><Relationship Id="rId5" Type="http://schemas.microsoft.com/office/2007/relationships/hdphoto" Target="../media/hdphoto22.wdp"/><Relationship Id="rId10" Type="http://schemas.microsoft.com/office/2007/relationships/hdphoto" Target="../media/hdphoto23.wdp"/><Relationship Id="rId4" Type="http://schemas.openxmlformats.org/officeDocument/2006/relationships/image" Target="../media/image45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jpeg"/><Relationship Id="rId10" Type="http://schemas.openxmlformats.org/officeDocument/2006/relationships/image" Target="../media/image61.png"/><Relationship Id="rId4" Type="http://schemas.openxmlformats.org/officeDocument/2006/relationships/image" Target="../media/image55.jpeg"/><Relationship Id="rId9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3A0BBBB7-2936-4631-B3FF-98B4D0C60048}"/>
              </a:ext>
            </a:extLst>
          </p:cNvPr>
          <p:cNvSpPr/>
          <p:nvPr/>
        </p:nvSpPr>
        <p:spPr>
          <a:xfrm>
            <a:off x="4829175" y="-28599"/>
            <a:ext cx="2078749" cy="934407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-9525" y="0"/>
            <a:ext cx="4838700" cy="9144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23" name="Arc 2"/>
          <p:cNvSpPr>
            <a:spLocks/>
          </p:cNvSpPr>
          <p:nvPr/>
        </p:nvSpPr>
        <p:spPr bwMode="auto">
          <a:xfrm rot="10800000">
            <a:off x="3906571" y="-2"/>
            <a:ext cx="1165502" cy="2285985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1026" name="Arc 2"/>
          <p:cNvSpPr>
            <a:spLocks/>
          </p:cNvSpPr>
          <p:nvPr/>
        </p:nvSpPr>
        <p:spPr bwMode="auto">
          <a:xfrm>
            <a:off x="1071546" y="-428660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17" name="Textfeld 16"/>
          <p:cNvSpPr txBox="1"/>
          <p:nvPr/>
        </p:nvSpPr>
        <p:spPr>
          <a:xfrm rot="16200000">
            <a:off x="1697548" y="3803126"/>
            <a:ext cx="8358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Future Design</a:t>
            </a:r>
          </a:p>
        </p:txBody>
      </p:sp>
      <p:sp>
        <p:nvSpPr>
          <p:cNvPr id="21" name="Arc 2"/>
          <p:cNvSpPr>
            <a:spLocks/>
          </p:cNvSpPr>
          <p:nvPr/>
        </p:nvSpPr>
        <p:spPr bwMode="auto">
          <a:xfrm>
            <a:off x="-500090" y="3275856"/>
            <a:ext cx="4714908" cy="5225234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22" name="Arc 2"/>
          <p:cNvSpPr>
            <a:spLocks/>
          </p:cNvSpPr>
          <p:nvPr/>
        </p:nvSpPr>
        <p:spPr bwMode="auto">
          <a:xfrm rot="1618879">
            <a:off x="432362" y="-353516"/>
            <a:ext cx="1571636" cy="3857652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pic>
        <p:nvPicPr>
          <p:cNvPr id="26627" name="Picture 3" descr="Z:\FD-Texte\MK\Kataloge\Katalog 2009\Fotos\damen_runn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28850" y="3786182"/>
            <a:ext cx="857256" cy="857256"/>
          </a:xfrm>
          <a:prstGeom prst="rect">
            <a:avLst/>
          </a:prstGeom>
          <a:noFill/>
        </p:spPr>
      </p:pic>
      <p:pic>
        <p:nvPicPr>
          <p:cNvPr id="26628" name="Picture 4" descr="Z:\FD-Texte\MK\Kataloge\Katalog 2009\Fotos\running.jpg"/>
          <p:cNvPicPr>
            <a:picLocks noChangeAspect="1" noChangeArrowheads="1"/>
          </p:cNvPicPr>
          <p:nvPr/>
        </p:nvPicPr>
        <p:blipFill>
          <a:blip r:embed="rId4" cstate="print"/>
          <a:srcRect l="47197"/>
          <a:stretch>
            <a:fillRect/>
          </a:stretch>
        </p:blipFill>
        <p:spPr bwMode="auto">
          <a:xfrm>
            <a:off x="3648042" y="1276337"/>
            <a:ext cx="1010933" cy="100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629" name="Picture 5" descr="Z:\FD-Texte\MK\Kataloge\Katalog 2009\Fotos\running2.jpg"/>
          <p:cNvPicPr>
            <a:picLocks noChangeAspect="1" noChangeArrowheads="1"/>
          </p:cNvPicPr>
          <p:nvPr/>
        </p:nvPicPr>
        <p:blipFill>
          <a:blip r:embed="rId5" cstate="print"/>
          <a:srcRect b="12499"/>
          <a:stretch>
            <a:fillRect/>
          </a:stretch>
        </p:blipFill>
        <p:spPr bwMode="auto">
          <a:xfrm>
            <a:off x="-1571660" y="5643570"/>
            <a:ext cx="979714" cy="642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" name="Textfeld 30"/>
          <p:cNvSpPr txBox="1"/>
          <p:nvPr/>
        </p:nvSpPr>
        <p:spPr>
          <a:xfrm>
            <a:off x="0" y="7000892"/>
            <a:ext cx="2714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b="1" cap="all" dirty="0">
                <a:solidFill>
                  <a:schemeClr val="bg1"/>
                </a:solidFill>
                <a:latin typeface="Trebuchet MS" pitchFamily="34" charset="0"/>
              </a:rPr>
              <a:t>Katalog </a:t>
            </a:r>
          </a:p>
          <a:p>
            <a:r>
              <a:rPr lang="de-AT" sz="3600" b="1" kern="1300" cap="all" spc="80" dirty="0">
                <a:solidFill>
                  <a:schemeClr val="bg1"/>
                </a:solidFill>
                <a:latin typeface="Trebuchet MS" pitchFamily="34" charset="0"/>
              </a:rPr>
              <a:t>2024/25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142852" y="285720"/>
            <a:ext cx="1571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b="1" dirty="0">
                <a:solidFill>
                  <a:schemeClr val="bg1"/>
                </a:solidFill>
                <a:latin typeface="Trebuchet MS" pitchFamily="34" charset="0"/>
              </a:rPr>
              <a:t>Future Design GesmbH</a:t>
            </a:r>
          </a:p>
          <a:p>
            <a:r>
              <a:rPr lang="de-AT" sz="900" b="1" dirty="0">
                <a:solidFill>
                  <a:schemeClr val="bg1"/>
                </a:solidFill>
                <a:latin typeface="Trebuchet MS" pitchFamily="34" charset="0"/>
              </a:rPr>
              <a:t>Übungsfirma</a:t>
            </a:r>
          </a:p>
          <a:p>
            <a:r>
              <a:rPr lang="de-AT" sz="900" b="1" dirty="0">
                <a:solidFill>
                  <a:schemeClr val="bg1"/>
                </a:solidFill>
                <a:latin typeface="Trebuchet MS" pitchFamily="34" charset="0"/>
              </a:rPr>
              <a:t>Moserkellergasse 15</a:t>
            </a:r>
          </a:p>
          <a:p>
            <a:pPr>
              <a:spcAft>
                <a:spcPts val="600"/>
              </a:spcAft>
            </a:pPr>
            <a:r>
              <a:rPr lang="de-AT" sz="900" b="1" dirty="0">
                <a:solidFill>
                  <a:schemeClr val="bg1"/>
                </a:solidFill>
                <a:latin typeface="Trebuchet MS" pitchFamily="34" charset="0"/>
              </a:rPr>
              <a:t>A-5202 Neumarkt a. W.</a:t>
            </a:r>
          </a:p>
        </p:txBody>
      </p:sp>
      <p:sp>
        <p:nvSpPr>
          <p:cNvPr id="35" name="Rechteck 34"/>
          <p:cNvSpPr/>
          <p:nvPr/>
        </p:nvSpPr>
        <p:spPr>
          <a:xfrm>
            <a:off x="1471599" y="8310874"/>
            <a:ext cx="3429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de-AT" sz="900" b="1" dirty="0">
                <a:solidFill>
                  <a:schemeClr val="bg1"/>
                </a:solidFill>
                <a:latin typeface="Trebuchet MS" pitchFamily="34" charset="0"/>
              </a:rPr>
              <a:t>Tel: 06216 – 6702 – 70</a:t>
            </a:r>
          </a:p>
          <a:p>
            <a:pPr algn="r"/>
            <a:r>
              <a:rPr lang="de-AT" sz="900" b="1" dirty="0">
                <a:solidFill>
                  <a:schemeClr val="bg1"/>
                </a:solidFill>
                <a:latin typeface="Trebuchet MS" pitchFamily="34" charset="0"/>
              </a:rPr>
              <a:t>E-Mail: futuredesign74@uebungsfirmen.at</a:t>
            </a:r>
          </a:p>
          <a:p>
            <a:pPr algn="r"/>
            <a:r>
              <a:rPr lang="de-AT" sz="900" b="1" dirty="0">
                <a:solidFill>
                  <a:schemeClr val="bg1"/>
                </a:solidFill>
                <a:latin typeface="Trebuchet MS" pitchFamily="34" charset="0"/>
              </a:rPr>
              <a:t>UID-</a:t>
            </a:r>
            <a:r>
              <a:rPr lang="de-AT" sz="900" b="1" dirty="0" err="1">
                <a:solidFill>
                  <a:schemeClr val="bg1"/>
                </a:solidFill>
                <a:latin typeface="Trebuchet MS" pitchFamily="34" charset="0"/>
              </a:rPr>
              <a:t>Nr</a:t>
            </a:r>
            <a:r>
              <a:rPr lang="de-AT" sz="900" b="1" dirty="0">
                <a:solidFill>
                  <a:schemeClr val="bg1"/>
                </a:solidFill>
                <a:latin typeface="Trebuchet MS" pitchFamily="34" charset="0"/>
              </a:rPr>
              <a:t>: ATU30007408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675844" y="3992002"/>
            <a:ext cx="1723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b="1" cap="all" dirty="0">
                <a:solidFill>
                  <a:schemeClr val="bg1"/>
                </a:solidFill>
                <a:latin typeface="Trebuchet MS" pitchFamily="34" charset="0"/>
              </a:rPr>
              <a:t>Fanartikel</a:t>
            </a:r>
            <a:endParaRPr lang="de-AT" sz="2000" b="1" kern="1300" cap="all" spc="8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319608" y="4717306"/>
            <a:ext cx="2264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b="1" cap="all" dirty="0">
                <a:solidFill>
                  <a:schemeClr val="bg1"/>
                </a:solidFill>
                <a:latin typeface="Trebuchet MS" pitchFamily="34" charset="0"/>
              </a:rPr>
              <a:t>Druckartikel</a:t>
            </a:r>
            <a:endParaRPr lang="de-AT" sz="2000" b="1" kern="1300" cap="all" spc="8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104229" y="6412917"/>
            <a:ext cx="2315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b="1" kern="1300" cap="all" spc="80" dirty="0">
                <a:solidFill>
                  <a:schemeClr val="bg1"/>
                </a:solidFill>
                <a:latin typeface="Trebuchet MS" pitchFamily="34" charset="0"/>
              </a:rPr>
              <a:t>Trainingssets</a:t>
            </a:r>
          </a:p>
        </p:txBody>
      </p:sp>
      <p:sp>
        <p:nvSpPr>
          <p:cNvPr id="39" name="Ellipse 38"/>
          <p:cNvSpPr/>
          <p:nvPr/>
        </p:nvSpPr>
        <p:spPr>
          <a:xfrm>
            <a:off x="2306332" y="4131803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0" name="Ellipse 39"/>
          <p:cNvSpPr/>
          <p:nvPr/>
        </p:nvSpPr>
        <p:spPr>
          <a:xfrm>
            <a:off x="2324837" y="4856173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1" name="Ellipse 40"/>
          <p:cNvSpPr/>
          <p:nvPr/>
        </p:nvSpPr>
        <p:spPr>
          <a:xfrm>
            <a:off x="2253399" y="6530350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2292" name="Picture 4" descr="http://home.arcor.de/fussball-sport/fussball-start.jpg"/>
          <p:cNvPicPr>
            <a:picLocks noChangeAspect="1" noChangeArrowheads="1"/>
          </p:cNvPicPr>
          <p:nvPr/>
        </p:nvPicPr>
        <p:blipFill>
          <a:blip r:embed="rId6" cstate="print"/>
          <a:srcRect l="2419" t="1875" r="806" b="624"/>
          <a:stretch>
            <a:fillRect/>
          </a:stretch>
        </p:blipFill>
        <p:spPr bwMode="auto">
          <a:xfrm>
            <a:off x="1308108" y="1285630"/>
            <a:ext cx="762184" cy="990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6" name="Picture 8" descr="Z:\FD-Texte\MK\Kataloge\Katalog 2009\Fotos\model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000156" y="2786050"/>
            <a:ext cx="700560" cy="100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8" cstate="print"/>
          <a:srcRect l="49805" t="38833" r="39648" b="41147"/>
          <a:stretch>
            <a:fillRect/>
          </a:stretch>
        </p:blipFill>
        <p:spPr bwMode="auto">
          <a:xfrm>
            <a:off x="-1214470" y="4000496"/>
            <a:ext cx="872336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5" name="Picture 7" descr="Z:\FD-Texte\MK\Kataloge\Katalog 2009\Fotos\T-shirt women.jpg"/>
          <p:cNvPicPr>
            <a:picLocks noChangeAspect="1" noChangeArrowheads="1"/>
          </p:cNvPicPr>
          <p:nvPr/>
        </p:nvPicPr>
        <p:blipFill>
          <a:blip r:embed="rId9" cstate="print"/>
          <a:srcRect l="1676" t="-13542" r="-8716" b="-14901"/>
          <a:stretch>
            <a:fillRect/>
          </a:stretch>
        </p:blipFill>
        <p:spPr bwMode="auto">
          <a:xfrm>
            <a:off x="-1571660" y="1000100"/>
            <a:ext cx="714380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33" name="Gruppieren 32"/>
          <p:cNvGrpSpPr/>
          <p:nvPr/>
        </p:nvGrpSpPr>
        <p:grpSpPr>
          <a:xfrm>
            <a:off x="2689249" y="1285630"/>
            <a:ext cx="637298" cy="1000800"/>
            <a:chOff x="142853" y="1214414"/>
            <a:chExt cx="637298" cy="1000800"/>
          </a:xfrm>
        </p:grpSpPr>
        <p:pic>
          <p:nvPicPr>
            <p:cNvPr id="12299" name="Picture 11" descr="http://files.hm.com/media/products/805/MM805_1655_031R_75036.jpg"/>
            <p:cNvPicPr>
              <a:picLocks noChangeAspect="1" noChangeArrowheads="1"/>
            </p:cNvPicPr>
            <p:nvPr/>
          </p:nvPicPr>
          <p:blipFill>
            <a:blip r:embed="rId10" cstate="print"/>
            <a:srcRect b="21481"/>
            <a:stretch>
              <a:fillRect/>
            </a:stretch>
          </p:blipFill>
          <p:spPr bwMode="auto">
            <a:xfrm>
              <a:off x="142853" y="1214414"/>
              <a:ext cx="637298" cy="10008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300" name="Picture 12" descr="Z:\FD-Texte\MK\Kataloge\Katalog 2009\Fotos\Herz.gif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16728" y="1750108"/>
              <a:ext cx="198340" cy="214314"/>
            </a:xfrm>
            <a:prstGeom prst="rect">
              <a:avLst/>
            </a:prstGeom>
            <a:noFill/>
          </p:spPr>
        </p:pic>
        <p:pic>
          <p:nvPicPr>
            <p:cNvPr id="32" name="Picture 11" descr="http://files.hm.com/media/products/805/MM805_1655_031R_75036.jpg"/>
            <p:cNvPicPr>
              <a:picLocks noChangeAspect="1" noChangeArrowheads="1"/>
            </p:cNvPicPr>
            <p:nvPr/>
          </p:nvPicPr>
          <p:blipFill>
            <a:blip r:embed="rId10" cstate="print"/>
            <a:srcRect l="53692" t="36135" r="32742" b="55162"/>
            <a:stretch>
              <a:fillRect/>
            </a:stretch>
          </p:blipFill>
          <p:spPr bwMode="auto">
            <a:xfrm>
              <a:off x="517856" y="1666794"/>
              <a:ext cx="86452" cy="11093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2" name="Grafik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56236" y="825938"/>
            <a:ext cx="1365788" cy="995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Grafik 3" descr="Ein Bild, das Schokolade, mehrere enthält.&#10;&#10;Automatisch generierte Beschreibung">
            <a:extLst>
              <a:ext uri="{FF2B5EF4-FFF2-40B4-BE49-F238E27FC236}">
                <a16:creationId xmlns:a16="http://schemas.microsoft.com/office/drawing/2014/main" id="{09B3CCA1-BFA8-4526-BF94-5BDA4BBC283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4" r="23306"/>
          <a:stretch/>
        </p:blipFill>
        <p:spPr>
          <a:xfrm>
            <a:off x="171882" y="1291160"/>
            <a:ext cx="1017120" cy="994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4" name="Textfeld 43">
            <a:extLst>
              <a:ext uri="{FF2B5EF4-FFF2-40B4-BE49-F238E27FC236}">
                <a16:creationId xmlns:a16="http://schemas.microsoft.com/office/drawing/2014/main" id="{1C417116-64B2-4DE6-972D-4F9A6165ABFF}"/>
              </a:ext>
            </a:extLst>
          </p:cNvPr>
          <p:cNvSpPr txBox="1"/>
          <p:nvPr/>
        </p:nvSpPr>
        <p:spPr>
          <a:xfrm>
            <a:off x="640382" y="5580686"/>
            <a:ext cx="2074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kern="1300" cap="all" spc="80" dirty="0">
                <a:solidFill>
                  <a:schemeClr val="bg1"/>
                </a:solidFill>
                <a:latin typeface="Trebuchet MS" pitchFamily="34" charset="0"/>
              </a:rPr>
              <a:t>Fit mit FD</a:t>
            </a:r>
            <a:endParaRPr lang="de-AT" sz="2000" b="1" kern="1300" cap="all" spc="8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963DDDF8-E1CF-424F-B8D9-8BE804FF73A7}"/>
              </a:ext>
            </a:extLst>
          </p:cNvPr>
          <p:cNvSpPr/>
          <p:nvPr/>
        </p:nvSpPr>
        <p:spPr>
          <a:xfrm>
            <a:off x="2314338" y="5698910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87204E1-9176-44DC-8BC2-659450D00C30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16200000">
            <a:off x="1771510" y="3606351"/>
            <a:ext cx="8299524" cy="171698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-9525" y="0"/>
            <a:ext cx="4838700" cy="9144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0" name="Arc 2"/>
          <p:cNvSpPr>
            <a:spLocks/>
          </p:cNvSpPr>
          <p:nvPr/>
        </p:nvSpPr>
        <p:spPr bwMode="auto">
          <a:xfrm>
            <a:off x="-297250" y="-547343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030" name="Oval 6"/>
          <p:cNvSpPr>
            <a:spLocks noChangeArrowheads="1"/>
          </p:cNvSpPr>
          <p:nvPr/>
        </p:nvSpPr>
        <p:spPr bwMode="auto">
          <a:xfrm>
            <a:off x="845733" y="393913"/>
            <a:ext cx="1000132" cy="891941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917171" y="595412"/>
            <a:ext cx="33909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de-AT" sz="3200" b="1" dirty="0">
                <a:solidFill>
                  <a:schemeClr val="bg1"/>
                </a:solidFill>
                <a:latin typeface="Trebuchet MS" pitchFamily="34" charset="0"/>
              </a:rPr>
              <a:t>ÜBER UNS</a:t>
            </a:r>
            <a:endParaRPr kumimoji="0" lang="de-DE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929203" y="0"/>
            <a:ext cx="1928801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1" name="Textfeld 20"/>
          <p:cNvSpPr txBox="1"/>
          <p:nvPr/>
        </p:nvSpPr>
        <p:spPr>
          <a:xfrm>
            <a:off x="1222864" y="1499459"/>
            <a:ext cx="3556170" cy="687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400" b="1" dirty="0">
                <a:solidFill>
                  <a:schemeClr val="bg1"/>
                </a:solidFill>
              </a:rPr>
              <a:t>Liebe Sportfans!</a:t>
            </a:r>
          </a:p>
          <a:p>
            <a:pPr>
              <a:spcAft>
                <a:spcPts val="600"/>
              </a:spcAft>
            </a:pPr>
            <a:r>
              <a:rPr lang="de-AT" sz="1200" dirty="0">
                <a:solidFill>
                  <a:schemeClr val="bg1"/>
                </a:solidFill>
              </a:rPr>
              <a:t> Es ist wieder soweit: Wie jedes Jahr  bieten  wir   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Ihnen mit unserem Katalog  einen  Überblick  über    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unser Sortiment.</a:t>
            </a:r>
          </a:p>
          <a:p>
            <a:pPr>
              <a:spcAft>
                <a:spcPts val="600"/>
              </a:spcAft>
            </a:pPr>
            <a:r>
              <a:rPr lang="de-AT" sz="1200" dirty="0">
                <a:solidFill>
                  <a:schemeClr val="bg1"/>
                </a:solidFill>
              </a:rPr>
              <a:t>    Sie wollen Ihrem inneren Schweinehund </a:t>
            </a:r>
            <a:r>
              <a:rPr lang="de-AT" sz="1200" dirty="0" err="1">
                <a:solidFill>
                  <a:schemeClr val="bg1"/>
                </a:solidFill>
              </a:rPr>
              <a:t>adé</a:t>
            </a:r>
            <a:r>
              <a:rPr lang="de-AT" sz="1200" dirty="0">
                <a:solidFill>
                  <a:schemeClr val="bg1"/>
                </a:solidFill>
              </a:rPr>
              <a:t> sagen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und Gesundheit und Wohlbefinden durch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Bewegungstraining erlangen? Dann sind Sie bei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uns genau richtig! Denn für Sie stehen die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passenden Produkte bei uns bereit.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Eines unserer Ziele ist es, sicherzustellen, dass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 von Sportartikeln, die wir vertreiben, keine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 gesundheitsschädlichen Effekte ausgehen. Der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 Verzicht auf PVC ist eine von vielen Maßnahmen,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 die wir ergriffen haben und auch weiterhin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 ergreifen werden, um unser Ziel konsequent zu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 erreichen. </a:t>
            </a:r>
          </a:p>
          <a:p>
            <a:pPr>
              <a:spcAft>
                <a:spcPts val="600"/>
              </a:spcAft>
              <a:tabLst>
                <a:tab pos="269875" algn="l"/>
              </a:tabLst>
            </a:pPr>
            <a:r>
              <a:rPr lang="de-AT" sz="1200" dirty="0">
                <a:solidFill>
                  <a:schemeClr val="bg1"/>
                </a:solidFill>
              </a:rPr>
              <a:t>        Future Design fühlt sich dazu verpflichtet, die 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 Produktion von Sportartikeln so umweltfreundlich 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 wie möglich zu gestalten. Die Auseinander-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 </a:t>
            </a:r>
            <a:r>
              <a:rPr lang="de-AT" sz="1200" dirty="0" err="1">
                <a:solidFill>
                  <a:schemeClr val="bg1"/>
                </a:solidFill>
              </a:rPr>
              <a:t>setzung</a:t>
            </a:r>
            <a:r>
              <a:rPr lang="de-AT" sz="1200" dirty="0">
                <a:solidFill>
                  <a:schemeClr val="bg1"/>
                </a:solidFill>
              </a:rPr>
              <a:t> mit dem Material PVC ist einer von                </a:t>
            </a:r>
            <a:r>
              <a:rPr lang="de-AT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de-AT" sz="1200" dirty="0">
                <a:solidFill>
                  <a:schemeClr val="bg1"/>
                </a:solidFill>
              </a:rPr>
              <a:t>       vielen Beiträgen zum Schutz der     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   Umwelt und der Verbraucher. Daher sind auch all 	unsere Sportartikel aus Bio-Baumwolle und Fair 	Trade.</a:t>
            </a:r>
          </a:p>
          <a:p>
            <a:pPr>
              <a:spcAft>
                <a:spcPts val="600"/>
              </a:spcAft>
              <a:tabLst>
                <a:tab pos="269875" algn="l"/>
              </a:tabLst>
            </a:pPr>
            <a:r>
              <a:rPr lang="de-AT" sz="1200" dirty="0">
                <a:solidFill>
                  <a:schemeClr val="bg1"/>
                </a:solidFill>
              </a:rPr>
              <a:t>	Noch dazu können Sie Ihr Sportprogramm mit 	unseren neuen Produkten „Fit mit FD“ ergänzen. 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	Hier ist für jeden etwas dabei.</a:t>
            </a:r>
          </a:p>
          <a:p>
            <a:pPr>
              <a:spcAft>
                <a:spcPts val="600"/>
              </a:spcAft>
              <a:tabLst>
                <a:tab pos="179388" algn="l"/>
              </a:tabLst>
            </a:pPr>
            <a:r>
              <a:rPr lang="de-AT" sz="1200" dirty="0">
                <a:solidFill>
                  <a:schemeClr val="bg1"/>
                </a:solidFill>
              </a:rPr>
              <a:t>      Und nun viel Spaß beim Durchblättern und noch  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  mehr beim Bestellen. </a:t>
            </a:r>
          </a:p>
          <a:p>
            <a:pPr>
              <a:spcAft>
                <a:spcPts val="600"/>
              </a:spcAft>
              <a:tabLst>
                <a:tab pos="179388" algn="l"/>
              </a:tabLst>
            </a:pPr>
            <a:r>
              <a:rPr lang="de-AT" sz="1200" dirty="0">
                <a:solidFill>
                  <a:schemeClr val="bg1"/>
                </a:solidFill>
              </a:rPr>
              <a:t>    Ein „Dankeschön“ an unsere Stammkunden, und  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 ein Herzliches „Willkommen“ an unsere</a:t>
            </a:r>
            <a:br>
              <a:rPr lang="de-AT" sz="1200" dirty="0">
                <a:solidFill>
                  <a:schemeClr val="bg1"/>
                </a:solidFill>
              </a:rPr>
            </a:br>
            <a:r>
              <a:rPr lang="de-AT" sz="1200" dirty="0">
                <a:solidFill>
                  <a:schemeClr val="bg1"/>
                </a:solidFill>
              </a:rPr>
              <a:t>  Neukunden.</a:t>
            </a:r>
          </a:p>
          <a:p>
            <a:r>
              <a:rPr lang="de-AT" sz="2000" b="1" dirty="0">
                <a:solidFill>
                  <a:schemeClr val="bg1"/>
                </a:solidFill>
              </a:rPr>
              <a:t>       Ihr Future Design Team!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572254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100" b="1" dirty="0">
                <a:latin typeface="Trebuchet MS" pitchFamily="34" charset="0"/>
              </a:rPr>
              <a:t>1</a:t>
            </a:r>
          </a:p>
        </p:txBody>
      </p:sp>
      <p:sp>
        <p:nvSpPr>
          <p:cNvPr id="12" name="Textfeld 11"/>
          <p:cNvSpPr txBox="1"/>
          <p:nvPr/>
        </p:nvSpPr>
        <p:spPr>
          <a:xfrm rot="16200000">
            <a:off x="1992591" y="3360375"/>
            <a:ext cx="77681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Future Design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-9525" y="0"/>
            <a:ext cx="4838700" cy="9144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1026" name="Arc 2"/>
          <p:cNvSpPr>
            <a:spLocks/>
          </p:cNvSpPr>
          <p:nvPr/>
        </p:nvSpPr>
        <p:spPr bwMode="auto">
          <a:xfrm>
            <a:off x="-142875" y="-547343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929203" y="0"/>
            <a:ext cx="1928801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18" name="Textfeld 17"/>
          <p:cNvSpPr txBox="1"/>
          <p:nvPr/>
        </p:nvSpPr>
        <p:spPr>
          <a:xfrm>
            <a:off x="6572254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100" b="1" dirty="0">
                <a:latin typeface="Trebuchet MS" pitchFamily="34" charset="0"/>
              </a:rPr>
              <a:t>2</a:t>
            </a:r>
          </a:p>
        </p:txBody>
      </p:sp>
      <p:sp>
        <p:nvSpPr>
          <p:cNvPr id="20" name="Textfeld 19"/>
          <p:cNvSpPr txBox="1"/>
          <p:nvPr/>
        </p:nvSpPr>
        <p:spPr>
          <a:xfrm rot="16200000">
            <a:off x="1809359" y="3543608"/>
            <a:ext cx="81346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Future Design</a:t>
            </a:r>
          </a:p>
        </p:txBody>
      </p:sp>
      <p:sp>
        <p:nvSpPr>
          <p:cNvPr id="21" name="Oval 5"/>
          <p:cNvSpPr>
            <a:spLocks noChangeArrowheads="1"/>
          </p:cNvSpPr>
          <p:nvPr/>
        </p:nvSpPr>
        <p:spPr bwMode="auto">
          <a:xfrm>
            <a:off x="4325132" y="1515072"/>
            <a:ext cx="790575" cy="7905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134520" y="1677362"/>
            <a:ext cx="397643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406775" algn="l"/>
              </a:tabLst>
            </a:pPr>
            <a:r>
              <a:rPr kumimoji="0" lang="de-AT" sz="26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    </a:t>
            </a:r>
            <a:r>
              <a:rPr kumimoji="0" lang="de-AT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Druckartikel</a:t>
            </a:r>
            <a:r>
              <a:rPr lang="de-AT" sz="2600" b="1" dirty="0">
                <a:solidFill>
                  <a:schemeClr val="bg1"/>
                </a:solidFill>
                <a:latin typeface="Trebuchet MS" pitchFamily="34" charset="0"/>
              </a:rPr>
              <a:t> 	</a:t>
            </a:r>
            <a:r>
              <a:rPr kumimoji="0" lang="de-AT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4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22" name="Oval 5"/>
          <p:cNvSpPr>
            <a:spLocks noChangeArrowheads="1"/>
          </p:cNvSpPr>
          <p:nvPr/>
        </p:nvSpPr>
        <p:spPr bwMode="auto">
          <a:xfrm>
            <a:off x="4327472" y="2868815"/>
            <a:ext cx="790575" cy="7905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1136860" y="3031105"/>
            <a:ext cx="397643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406775" algn="l"/>
              </a:tabLst>
            </a:pPr>
            <a:r>
              <a:rPr kumimoji="0" lang="de-AT" sz="26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      </a:t>
            </a:r>
            <a:r>
              <a:rPr kumimoji="0" lang="de-AT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Fanartikel</a:t>
            </a:r>
            <a:r>
              <a:rPr lang="de-AT" sz="2600" b="1" dirty="0">
                <a:solidFill>
                  <a:schemeClr val="bg1"/>
                </a:solidFill>
                <a:latin typeface="Trebuchet MS" pitchFamily="34" charset="0"/>
              </a:rPr>
              <a:t>	</a:t>
            </a:r>
            <a:r>
              <a:rPr kumimoji="0" lang="de-AT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6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26" name="Oval 5"/>
          <p:cNvSpPr>
            <a:spLocks noChangeArrowheads="1"/>
          </p:cNvSpPr>
          <p:nvPr/>
        </p:nvSpPr>
        <p:spPr bwMode="auto">
          <a:xfrm>
            <a:off x="4323529" y="5564062"/>
            <a:ext cx="790575" cy="7905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1454667" y="5714320"/>
            <a:ext cx="3583242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054350" algn="l"/>
              </a:tabLst>
            </a:pPr>
            <a:r>
              <a:rPr kumimoji="0" lang="de-AT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   Trainingssets	9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27" name="Oval 5"/>
          <p:cNvSpPr>
            <a:spLocks noChangeArrowheads="1"/>
          </p:cNvSpPr>
          <p:nvPr/>
        </p:nvSpPr>
        <p:spPr bwMode="auto">
          <a:xfrm>
            <a:off x="4331784" y="6842005"/>
            <a:ext cx="790575" cy="7905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1647823" y="6992263"/>
            <a:ext cx="3755972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140075" algn="l"/>
              </a:tabLst>
            </a:pPr>
            <a:r>
              <a:rPr kumimoji="0" lang="de-AT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AGB                     10 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29" name="Oval 5"/>
          <p:cNvSpPr>
            <a:spLocks noChangeArrowheads="1"/>
          </p:cNvSpPr>
          <p:nvPr/>
        </p:nvSpPr>
        <p:spPr bwMode="auto">
          <a:xfrm>
            <a:off x="4276739" y="8122383"/>
            <a:ext cx="790575" cy="7905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sz="28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1362075" y="8272641"/>
            <a:ext cx="3755972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054350" algn="l"/>
              </a:tabLst>
            </a:pPr>
            <a:r>
              <a:rPr lang="de-AT" sz="2600" b="1" dirty="0">
                <a:solidFill>
                  <a:schemeClr val="bg1"/>
                </a:solidFill>
                <a:latin typeface="Trebuchet MS" pitchFamily="34" charset="0"/>
              </a:rPr>
              <a:t> Bestellschein</a:t>
            </a:r>
            <a:r>
              <a:rPr kumimoji="0" lang="de-AT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	11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32" name="Oval 5"/>
          <p:cNvSpPr>
            <a:spLocks noChangeArrowheads="1"/>
          </p:cNvSpPr>
          <p:nvPr/>
        </p:nvSpPr>
        <p:spPr bwMode="auto">
          <a:xfrm>
            <a:off x="4319948" y="214282"/>
            <a:ext cx="790575" cy="7905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908720" y="364410"/>
            <a:ext cx="4564686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de-AT" sz="19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    </a:t>
            </a:r>
            <a:r>
              <a:rPr kumimoji="0" lang="de-AT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Unser Sortiment</a:t>
            </a:r>
            <a:r>
              <a:rPr kumimoji="0" lang="de-AT" sz="24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         </a:t>
            </a:r>
            <a:r>
              <a:rPr kumimoji="0" lang="de-AT" sz="19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Seite</a:t>
            </a:r>
            <a:endParaRPr kumimoji="0" lang="de-DE" sz="1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6F9DF0BD-6F67-4272-BC40-714BD8820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644" y="4223528"/>
            <a:ext cx="790575" cy="7905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FCD8DFC9-2753-4D5C-A096-99E644482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752" y="4385818"/>
            <a:ext cx="388471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406775" algn="l"/>
              </a:tabLst>
            </a:pPr>
            <a:r>
              <a:rPr kumimoji="0" lang="de-AT" sz="26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      </a:t>
            </a:r>
            <a:r>
              <a:rPr lang="de-AT" sz="2600" b="1" dirty="0">
                <a:solidFill>
                  <a:schemeClr val="bg1"/>
                </a:solidFill>
                <a:latin typeface="Trebuchet MS" pitchFamily="34" charset="0"/>
              </a:rPr>
              <a:t>Fit mit FD   	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406775" algn="l"/>
              </a:tabLst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rc 2"/>
          <p:cNvSpPr>
            <a:spLocks/>
          </p:cNvSpPr>
          <p:nvPr/>
        </p:nvSpPr>
        <p:spPr bwMode="auto">
          <a:xfrm>
            <a:off x="-534750" y="-856093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072211" y="0"/>
            <a:ext cx="785793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18" name="Abgerundetes Rechteck 17"/>
          <p:cNvSpPr/>
          <p:nvPr/>
        </p:nvSpPr>
        <p:spPr>
          <a:xfrm>
            <a:off x="571480" y="785786"/>
            <a:ext cx="5143536" cy="71438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7" name="Textfeld 16"/>
          <p:cNvSpPr txBox="1"/>
          <p:nvPr/>
        </p:nvSpPr>
        <p:spPr>
          <a:xfrm rot="16200000">
            <a:off x="2939450" y="4187447"/>
            <a:ext cx="707236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6500" cap="all" spc="53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Future Design</a:t>
            </a: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1071546" y="880976"/>
            <a:ext cx="33909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de-AT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„Druck“-Artikel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39453" t="50752" r="37695" b="18436"/>
          <a:stretch>
            <a:fillRect/>
          </a:stretch>
        </p:blipFill>
        <p:spPr bwMode="auto">
          <a:xfrm>
            <a:off x="8143908" y="7143768"/>
            <a:ext cx="135906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l="39258" t="47345" r="37890" b="18086"/>
          <a:stretch>
            <a:fillRect/>
          </a:stretch>
        </p:blipFill>
        <p:spPr bwMode="auto">
          <a:xfrm rot="20895275">
            <a:off x="7590713" y="3846294"/>
            <a:ext cx="1470918" cy="173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 descr="Z:\FD-Texte\MK\Kataloge\Katalog 2009\Fotos\sweatshirt-schwarz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80" y="4929190"/>
            <a:ext cx="1573115" cy="1800220"/>
          </a:xfrm>
          <a:prstGeom prst="rect">
            <a:avLst/>
          </a:prstGeom>
          <a:noFill/>
        </p:spPr>
      </p:pic>
      <p:pic>
        <p:nvPicPr>
          <p:cNvPr id="2058" name="Picture 10" descr="http://www.planet-sports.de/images/products/6/39106/g0_gstar_womens_wes_ss_tshirt_rove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46" y="428596"/>
            <a:ext cx="2066687" cy="2957500"/>
          </a:xfrm>
          <a:prstGeom prst="rect">
            <a:avLst/>
          </a:prstGeom>
          <a:noFill/>
        </p:spPr>
      </p:pic>
      <p:sp>
        <p:nvSpPr>
          <p:cNvPr id="28" name="Textfeld 27"/>
          <p:cNvSpPr txBox="1"/>
          <p:nvPr/>
        </p:nvSpPr>
        <p:spPr>
          <a:xfrm>
            <a:off x="1285860" y="1714480"/>
            <a:ext cx="45005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500" dirty="0"/>
              <a:t>Wir bieten Ihnen die Möglichkeit T-Shirts, Sweater oder Kappen nach Ihren Vorstellungen und Wünschen zu gestalten! Future Design erstellt dann Ihr persönliches </a:t>
            </a:r>
          </a:p>
          <a:p>
            <a:r>
              <a:rPr lang="de-AT" sz="1500" dirty="0"/>
              <a:t>T-Shirt. Probieren Sie es jetzt aus!</a:t>
            </a:r>
          </a:p>
          <a:p>
            <a:pPr>
              <a:spcBef>
                <a:spcPts val="1200"/>
              </a:spcBef>
            </a:pPr>
            <a:r>
              <a:rPr lang="de-AT" b="1" dirty="0"/>
              <a:t>Los geht‘s!</a:t>
            </a:r>
          </a:p>
        </p:txBody>
      </p:sp>
      <p:grpSp>
        <p:nvGrpSpPr>
          <p:cNvPr id="16" name="Gruppieren 15"/>
          <p:cNvGrpSpPr/>
          <p:nvPr/>
        </p:nvGrpSpPr>
        <p:grpSpPr>
          <a:xfrm>
            <a:off x="1500174" y="3214678"/>
            <a:ext cx="4390173" cy="1864426"/>
            <a:chOff x="1428736" y="1643042"/>
            <a:chExt cx="4390173" cy="1864426"/>
          </a:xfrm>
        </p:grpSpPr>
        <p:pic>
          <p:nvPicPr>
            <p:cNvPr id="2059" name="Picture 11" descr="Z:\FD-Texte\MK\Kataloge\Katalog 2009\Fotos\anleitung_FD.jpg"/>
            <p:cNvPicPr>
              <a:picLocks noChangeAspect="1" noChangeArrowheads="1"/>
            </p:cNvPicPr>
            <p:nvPr/>
          </p:nvPicPr>
          <p:blipFill>
            <a:blip r:embed="rId6" cstate="print"/>
            <a:srcRect l="1549" t="389" r="3226" b="2148"/>
            <a:stretch>
              <a:fillRect/>
            </a:stretch>
          </p:blipFill>
          <p:spPr bwMode="auto">
            <a:xfrm>
              <a:off x="1428736" y="1643042"/>
              <a:ext cx="4390173" cy="1864426"/>
            </a:xfrm>
            <a:prstGeom prst="rect">
              <a:avLst/>
            </a:prstGeom>
            <a:noFill/>
          </p:spPr>
        </p:pic>
        <p:pic>
          <p:nvPicPr>
            <p:cNvPr id="2" name="Picture 2" descr="Z:\FD-Texte\MK\Kataloge\Katalog 2009\Fotos\Herz.gif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4979998" y="2786050"/>
              <a:ext cx="357190" cy="385957"/>
            </a:xfrm>
            <a:prstGeom prst="rect">
              <a:avLst/>
            </a:prstGeom>
            <a:noFill/>
          </p:spPr>
        </p:pic>
        <p:pic>
          <p:nvPicPr>
            <p:cNvPr id="14" name="Picture 2" descr="Z:\FD-Texte\MK\Kataloge\Katalog 2009\Fotos\Herz.gif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20422680" flipH="1">
              <a:off x="1730144" y="2292575"/>
              <a:ext cx="571504" cy="617530"/>
            </a:xfrm>
            <a:prstGeom prst="rect">
              <a:avLst/>
            </a:prstGeom>
            <a:noFill/>
          </p:spPr>
        </p:pic>
        <p:pic>
          <p:nvPicPr>
            <p:cNvPr id="15" name="Picture 2" descr="Z:\FD-Texte\MK\Kataloge\Katalog 2009\Fotos\Herz.gif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3357562" y="2428860"/>
              <a:ext cx="277629" cy="299988"/>
            </a:xfrm>
            <a:prstGeom prst="rect">
              <a:avLst/>
            </a:prstGeom>
            <a:noFill/>
          </p:spPr>
        </p:pic>
      </p:grpSp>
      <p:sp>
        <p:nvSpPr>
          <p:cNvPr id="20" name="Stern mit 16 Zacken 19"/>
          <p:cNvSpPr/>
          <p:nvPr/>
        </p:nvSpPr>
        <p:spPr>
          <a:xfrm>
            <a:off x="1714488" y="5481506"/>
            <a:ext cx="500066" cy="500066"/>
          </a:xfrm>
          <a:prstGeom prst="star16">
            <a:avLst/>
          </a:prstGeom>
          <a:solidFill>
            <a:srgbClr val="707477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/>
              <a:t>1</a:t>
            </a:r>
          </a:p>
        </p:txBody>
      </p:sp>
      <p:sp>
        <p:nvSpPr>
          <p:cNvPr id="21" name="Stern mit 16 Zacken 20"/>
          <p:cNvSpPr/>
          <p:nvPr/>
        </p:nvSpPr>
        <p:spPr>
          <a:xfrm>
            <a:off x="1571612" y="6436640"/>
            <a:ext cx="500066" cy="500066"/>
          </a:xfrm>
          <a:prstGeom prst="star16">
            <a:avLst/>
          </a:prstGeom>
          <a:solidFill>
            <a:srgbClr val="707477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/>
              <a:t>2</a:t>
            </a:r>
          </a:p>
        </p:txBody>
      </p:sp>
      <p:sp>
        <p:nvSpPr>
          <p:cNvPr id="22" name="Stern mit 16 Zacken 21"/>
          <p:cNvSpPr/>
          <p:nvPr/>
        </p:nvSpPr>
        <p:spPr>
          <a:xfrm>
            <a:off x="1428736" y="7508210"/>
            <a:ext cx="500066" cy="500066"/>
          </a:xfrm>
          <a:prstGeom prst="star16">
            <a:avLst/>
          </a:prstGeom>
          <a:solidFill>
            <a:srgbClr val="707477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/>
              <a:t>3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2360628" y="5606680"/>
            <a:ext cx="3429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Wählen Sie Ihr Lieblingsmotiv aus!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2357430" y="6436640"/>
            <a:ext cx="3571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Jetzt müssen Sie sich aus unserem Angebot an schwarzen und weißen T-Shirts, Sweater oder Kappen für Ihren Favoriten entscheiden…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2071678" y="7508210"/>
            <a:ext cx="34290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… und schon können Sie Ihr Lieblingsmotiv auf Ihrem T-Shirt, Ihrem Sweater oder Ihrer Kappe an sich tragen!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6572254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100" b="1" dirty="0">
                <a:latin typeface="Trebuchet MS" pitchFamily="34" charset="0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rc 2"/>
          <p:cNvSpPr>
            <a:spLocks/>
          </p:cNvSpPr>
          <p:nvPr/>
        </p:nvSpPr>
        <p:spPr bwMode="auto">
          <a:xfrm>
            <a:off x="-534750" y="-856093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grpSp>
        <p:nvGrpSpPr>
          <p:cNvPr id="3" name="Gruppieren 25"/>
          <p:cNvGrpSpPr/>
          <p:nvPr/>
        </p:nvGrpSpPr>
        <p:grpSpPr>
          <a:xfrm>
            <a:off x="571480" y="573126"/>
            <a:ext cx="5143536" cy="714380"/>
            <a:chOff x="571480" y="785786"/>
            <a:chExt cx="5143536" cy="7143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" name="Abgerundetes Rechteck 17"/>
            <p:cNvSpPr/>
            <p:nvPr/>
          </p:nvSpPr>
          <p:spPr>
            <a:xfrm>
              <a:off x="571480" y="785786"/>
              <a:ext cx="5143536" cy="7143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039" name="Text Box 15"/>
            <p:cNvSpPr txBox="1">
              <a:spLocks noChangeArrowheads="1"/>
            </p:cNvSpPr>
            <p:nvPr/>
          </p:nvSpPr>
          <p:spPr bwMode="auto">
            <a:xfrm>
              <a:off x="1071546" y="880974"/>
              <a:ext cx="3390900" cy="61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de-AT" sz="2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rebuchet MS" pitchFamily="34" charset="0"/>
                </a:rPr>
                <a:t>Druckartikel</a:t>
              </a:r>
              <a:endParaRPr kumimoji="0" lang="de-DE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500571" y="0"/>
            <a:ext cx="2357430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28" name="Textfeld 27"/>
          <p:cNvSpPr txBox="1"/>
          <p:nvPr/>
        </p:nvSpPr>
        <p:spPr>
          <a:xfrm>
            <a:off x="1357298" y="164469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kern="1500" cap="all" dirty="0"/>
              <a:t>Sortiment</a:t>
            </a:r>
          </a:p>
        </p:txBody>
      </p:sp>
      <p:pic>
        <p:nvPicPr>
          <p:cNvPr id="6" name="Picture 5" descr="Z:\FD-Texte\MK\Kataloge\Katalog 2009\Fotos\t-shirt_weiß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46" y="2001886"/>
            <a:ext cx="2002504" cy="2023658"/>
          </a:xfrm>
          <a:prstGeom prst="rect">
            <a:avLst/>
          </a:prstGeom>
          <a:noFill/>
        </p:spPr>
      </p:pic>
      <p:pic>
        <p:nvPicPr>
          <p:cNvPr id="2055" name="Picture 7" descr="Z:\FD-Texte\MK\Kataloge\Katalog 2009\Fotos\Pullover weiß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89933" l="6840" r="89858">
                        <a14:foregroundMark x1="37736" y1="31096" x2="29953" y2="56823"/>
                        <a14:foregroundMark x1="29953" y1="56823" x2="48585" y2="72260"/>
                        <a14:foregroundMark x1="48585" y1="72260" x2="58255" y2="45638"/>
                        <a14:foregroundMark x1="58255" y1="45638" x2="38679" y2="30649"/>
                        <a14:foregroundMark x1="38679" y1="30649" x2="32547" y2="40045"/>
                        <a14:foregroundMark x1="30660" y1="15436" x2="53774" y2="10738"/>
                        <a14:foregroundMark x1="53774" y1="10738" x2="31368" y2="23490"/>
                        <a14:foregroundMark x1="31368" y1="23490" x2="44340" y2="26398"/>
                        <a14:foregroundMark x1="29717" y1="18345" x2="14151" y2="35794"/>
                        <a14:foregroundMark x1="14151" y1="35794" x2="10377" y2="83221"/>
                        <a14:foregroundMark x1="23160" y1="44072" x2="26887" y2="32662"/>
                        <a14:foregroundMark x1="22941" y1="44743" x2="23160" y2="44072"/>
                        <a14:foregroundMark x1="22722" y1="45414" x2="22941" y2="44743"/>
                        <a14:foregroundMark x1="22576" y1="45861" x2="22722" y2="45414"/>
                        <a14:foregroundMark x1="22503" y1="46085" x2="22576" y2="45861"/>
                        <a14:foregroundMark x1="22357" y1="46532" x2="22503" y2="46085"/>
                        <a14:foregroundMark x1="21042" y1="50559" x2="21188" y2="50112"/>
                        <a14:foregroundMark x1="20677" y1="51678" x2="21042" y2="50559"/>
                        <a14:foregroundMark x1="20559" y1="52039" x2="20677" y2="51678"/>
                        <a14:foregroundMark x1="20239" y1="53020" x2="20402" y2="52521"/>
                        <a14:foregroundMark x1="20020" y1="53691" x2="20239" y2="53020"/>
                        <a14:foregroundMark x1="19947" y1="53915" x2="20020" y2="53691"/>
                        <a14:foregroundMark x1="19874" y1="54139" x2="19947" y2="53915"/>
                        <a14:foregroundMark x1="19801" y1="54362" x2="19874" y2="54139"/>
                        <a14:foregroundMark x1="19728" y1="54586" x2="19801" y2="54362"/>
                        <a14:foregroundMark x1="19673" y1="54754" x2="19728" y2="54586"/>
                        <a14:foregroundMark x1="19362" y1="55705" x2="19568" y2="55075"/>
                        <a14:foregroundMark x1="19216" y1="56152" x2="19362" y2="55705"/>
                        <a14:foregroundMark x1="10377" y1="83221" x2="17901" y2="60179"/>
                        <a14:foregroundMark x1="26887" y1="32662" x2="42217" y2="39374"/>
                        <a14:foregroundMark x1="7547" y1="56600" x2="7311" y2="79866"/>
                        <a14:foregroundMark x1="7311" y1="79866" x2="6840" y2="64877"/>
                        <a14:foregroundMark x1="64858" y1="69128" x2="64623" y2="69799"/>
                        <a14:foregroundMark x1="62028" y1="64653" x2="64151" y2="72036"/>
                        <a14:foregroundMark x1="73821" y1="42729" x2="78066" y2="67785"/>
                        <a14:foregroundMark x1="78066" y1="67785" x2="82547" y2="43177"/>
                        <a14:foregroundMark x1="82547" y1="43177" x2="81604" y2="36465"/>
                        <a14:foregroundMark x1="80896" y1="44072" x2="84670" y2="69575"/>
                        <a14:foregroundMark x1="84670" y1="69575" x2="77830" y2="65324"/>
                        <a14:foregroundMark x1="86792" y1="69351" x2="77594" y2="72036"/>
                        <a14:foregroundMark x1="86085" y1="75615" x2="85849" y2="79866"/>
                        <a14:foregroundMark x1="85377" y1="73602" x2="85377" y2="77852"/>
                        <a14:foregroundMark x1="85377" y1="78523" x2="85613" y2="81655"/>
                        <a14:foregroundMark x1="63679" y1="68233" x2="63679" y2="66890"/>
                        <a14:foregroundMark x1="64858" y1="66890" x2="63443" y2="62864"/>
                        <a14:backgroundMark x1="83825" y1="39582" x2="83976" y2="43664"/>
                        <a14:backgroundMark x1="83726" y1="36913" x2="83825" y2="39577"/>
                        <a14:backgroundMark x1="20283" y1="66890" x2="17925" y2="73378"/>
                        <a14:backgroundMark x1="20991" y1="56152" x2="20991" y2="60179"/>
                        <a14:backgroundMark x1="22642" y1="48098" x2="22642" y2="48098"/>
                        <a14:backgroundMark x1="22877" y1="46756" x2="22877" y2="46756"/>
                        <a14:backgroundMark x1="23113" y1="46085" x2="23113" y2="46085"/>
                        <a14:backgroundMark x1="23113" y1="45414" x2="23113" y2="45414"/>
                        <a14:backgroundMark x1="23113" y1="44743" x2="23113" y2="44743"/>
                        <a14:backgroundMark x1="23349" y1="44072" x2="23349" y2="44072"/>
                        <a14:backgroundMark x1="22406" y1="45861" x2="22406" y2="45861"/>
                        <a14:backgroundMark x1="21934" y1="47875" x2="21934" y2="47875"/>
                        <a14:backgroundMark x1="21462" y1="49441" x2="21462" y2="50112"/>
                        <a14:backgroundMark x1="22406" y1="46756" x2="22406" y2="46756"/>
                        <a14:backgroundMark x1="22170" y1="47204" x2="22170" y2="47204"/>
                        <a14:backgroundMark x1="22406" y1="46532" x2="22406" y2="46532"/>
                        <a14:backgroundMark x1="21934" y1="47427" x2="21934" y2="47427"/>
                        <a14:backgroundMark x1="21934" y1="48322" x2="21698" y2="48770"/>
                        <a14:backgroundMark x1="21698" y1="49217" x2="21698" y2="49217"/>
                        <a14:backgroundMark x1="21226" y1="50559" x2="21226" y2="50559"/>
                        <a14:backgroundMark x1="20991" y1="51678" x2="20991" y2="51678"/>
                        <a14:backgroundMark x1="20755" y1="52125" x2="20519" y2="52573"/>
                        <a14:backgroundMark x1="20283" y1="52573" x2="20283" y2="52573"/>
                        <a14:backgroundMark x1="20283" y1="53915" x2="20283" y2="53915"/>
                        <a14:backgroundMark x1="20047" y1="55034" x2="19811" y2="55257"/>
                        <a14:backgroundMark x1="19811" y1="55034" x2="19811" y2="55034"/>
                        <a14:backgroundMark x1="19811" y1="56152" x2="19811" y2="56152"/>
                        <a14:backgroundMark x1="19575" y1="55705" x2="19575" y2="55705"/>
                        <a14:backgroundMark x1="19811" y1="54810" x2="19811" y2="54810"/>
                        <a14:backgroundMark x1="20047" y1="53915" x2="20047" y2="53915"/>
                        <a14:backgroundMark x1="19811" y1="54362" x2="19811" y2="54362"/>
                        <a14:backgroundMark x1="19811" y1="54139" x2="19811" y2="54139"/>
                        <a14:backgroundMark x1="20755" y1="53020" x2="20755" y2="53020"/>
                        <a14:backgroundMark x1="20283" y1="53691" x2="20283" y2="53691"/>
                        <a14:backgroundMark x1="20047" y1="53915" x2="20047" y2="53915"/>
                        <a14:backgroundMark x1="20519" y1="53020" x2="20519" y2="53020"/>
                        <a14:backgroundMark x1="19811" y1="54586" x2="19811" y2="54586"/>
                        <a14:backgroundMark x1="20519" y1="53691" x2="20519" y2="53691"/>
                        <a14:backgroundMark x1="20519" y1="53691" x2="20519" y2="53691"/>
                        <a14:backgroundMark x1="20283" y1="53244" x2="22642" y2="45638"/>
                        <a14:backgroundMark x1="22406" y1="46532" x2="21226" y2="49441"/>
                        <a14:backgroundMark x1="68396" y1="88814" x2="68160" y2="84787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643446" y="6359604"/>
            <a:ext cx="2042254" cy="2152646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19" name="Textfeld 18"/>
          <p:cNvSpPr txBox="1"/>
          <p:nvPr/>
        </p:nvSpPr>
        <p:spPr>
          <a:xfrm>
            <a:off x="1000108" y="2714612"/>
            <a:ext cx="928694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T-Shirts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1000108" y="4792735"/>
            <a:ext cx="928694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Kappen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857232" y="6721561"/>
            <a:ext cx="928694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Sweater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2196281" y="5334068"/>
            <a:ext cx="264155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00" dirty="0"/>
              <a:t>Qualität | 100 % Bio-Baumwolle</a:t>
            </a:r>
            <a:br>
              <a:rPr lang="de-AT" sz="1000" dirty="0"/>
            </a:br>
            <a:r>
              <a:rPr lang="de-AT" sz="1000" dirty="0"/>
              <a:t>verstellbar</a:t>
            </a:r>
          </a:p>
          <a:p>
            <a:r>
              <a:rPr lang="de-AT" sz="1000" dirty="0"/>
              <a:t>white | </a:t>
            </a:r>
            <a:r>
              <a:rPr lang="de-AT" sz="1000" dirty="0" err="1"/>
              <a:t>one</a:t>
            </a:r>
            <a:r>
              <a:rPr lang="de-AT" sz="1000" dirty="0"/>
              <a:t> </a:t>
            </a:r>
            <a:r>
              <a:rPr lang="de-AT" sz="1000" dirty="0" err="1"/>
              <a:t>size</a:t>
            </a:r>
            <a:endParaRPr lang="de-AT" sz="1000" dirty="0"/>
          </a:p>
          <a:p>
            <a:pPr>
              <a:tabLst>
                <a:tab pos="1549400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DKVW	    </a:t>
            </a:r>
            <a:r>
              <a:rPr lang="de-AT" sz="1000" dirty="0">
                <a:solidFill>
                  <a:schemeClr val="bg1"/>
                </a:solidFill>
              </a:rPr>
              <a:t> ---------</a:t>
            </a:r>
            <a:r>
              <a:rPr lang="de-AT" sz="1000" b="1" dirty="0"/>
              <a:t>€ 32,50</a:t>
            </a:r>
          </a:p>
        </p:txBody>
      </p:sp>
      <p:cxnSp>
        <p:nvCxnSpPr>
          <p:cNvPr id="50" name="Gerade Verbindung 49"/>
          <p:cNvCxnSpPr/>
          <p:nvPr/>
        </p:nvCxnSpPr>
        <p:spPr>
          <a:xfrm flipV="1">
            <a:off x="2285994" y="4499624"/>
            <a:ext cx="3581595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eck 50"/>
          <p:cNvSpPr/>
          <p:nvPr/>
        </p:nvSpPr>
        <p:spPr>
          <a:xfrm>
            <a:off x="3153886" y="4403059"/>
            <a:ext cx="2701017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e-AT" dirty="0"/>
          </a:p>
        </p:txBody>
      </p:sp>
      <p:sp>
        <p:nvSpPr>
          <p:cNvPr id="54" name="Textfeld 53"/>
          <p:cNvSpPr txBox="1"/>
          <p:nvPr/>
        </p:nvSpPr>
        <p:spPr>
          <a:xfrm>
            <a:off x="4426139" y="4187558"/>
            <a:ext cx="1500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T-Shirt </a:t>
            </a:r>
            <a:r>
              <a:rPr lang="de-AT" sz="1050" b="1" dirty="0" err="1">
                <a:solidFill>
                  <a:schemeClr val="bg1"/>
                </a:solidFill>
                <a:latin typeface="Trebuchet MS" pitchFamily="34" charset="0"/>
              </a:rPr>
              <a:t>white</a:t>
            </a:r>
            <a:endParaRPr lang="de-AT" sz="105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4492930" y="5841265"/>
            <a:ext cx="14334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Kappe </a:t>
            </a:r>
            <a:r>
              <a:rPr lang="de-AT" sz="1050" b="1" dirty="0" err="1">
                <a:solidFill>
                  <a:schemeClr val="bg1"/>
                </a:solidFill>
                <a:latin typeface="Trebuchet MS" pitchFamily="34" charset="0"/>
              </a:rPr>
              <a:t>white</a:t>
            </a:r>
            <a:endParaRPr lang="de-AT" sz="105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2196281" y="2708882"/>
            <a:ext cx="2571768" cy="2085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tabLst>
                <a:tab pos="1616075" algn="r"/>
              </a:tabLst>
            </a:pPr>
            <a:r>
              <a:rPr lang="de-AT" sz="1000" dirty="0"/>
              <a:t>Qualität | 100 % Bio-Baumwolle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white</a:t>
            </a:r>
            <a:r>
              <a:rPr lang="de-AT" sz="1000" dirty="0"/>
              <a:t> | </a:t>
            </a:r>
            <a:r>
              <a:rPr lang="de-AT" sz="1000" dirty="0" err="1"/>
              <a:t>small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DTWS	</a:t>
            </a:r>
            <a:r>
              <a:rPr lang="de-AT" sz="1000" b="1" dirty="0"/>
              <a:t>€ 25,-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white</a:t>
            </a:r>
            <a:r>
              <a:rPr lang="de-AT" sz="1000" dirty="0"/>
              <a:t> | </a:t>
            </a:r>
            <a:r>
              <a:rPr lang="de-AT" sz="1000" dirty="0" err="1"/>
              <a:t>medium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DTWM	</a:t>
            </a:r>
            <a:r>
              <a:rPr lang="de-AT" sz="1000" b="1" dirty="0"/>
              <a:t>€ 25,-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white</a:t>
            </a:r>
            <a:r>
              <a:rPr lang="de-AT" sz="1000" dirty="0"/>
              <a:t> | large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DTWL	</a:t>
            </a:r>
            <a:r>
              <a:rPr lang="de-AT" sz="1000" b="1" dirty="0"/>
              <a:t>€ 25,-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white</a:t>
            </a:r>
            <a:r>
              <a:rPr lang="de-AT" sz="1000" dirty="0"/>
              <a:t> | x-large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DTWXL	</a:t>
            </a:r>
            <a:r>
              <a:rPr lang="de-AT" sz="1000" b="1" dirty="0"/>
              <a:t>€ 25,-</a:t>
            </a:r>
          </a:p>
          <a:p>
            <a:pPr>
              <a:tabLst>
                <a:tab pos="1881188" algn="r"/>
              </a:tabLst>
            </a:pPr>
            <a:endParaRPr lang="de-AT" sz="1100" dirty="0"/>
          </a:p>
          <a:p>
            <a:pPr>
              <a:tabLst>
                <a:tab pos="1881188" algn="r"/>
              </a:tabLst>
            </a:pPr>
            <a:endParaRPr lang="de-AT" sz="1100" dirty="0"/>
          </a:p>
        </p:txBody>
      </p:sp>
      <p:cxnSp>
        <p:nvCxnSpPr>
          <p:cNvPr id="30" name="Gerade Verbindung 29"/>
          <p:cNvCxnSpPr/>
          <p:nvPr/>
        </p:nvCxnSpPr>
        <p:spPr>
          <a:xfrm flipV="1">
            <a:off x="2304266" y="8745026"/>
            <a:ext cx="3581595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eck 30"/>
          <p:cNvSpPr/>
          <p:nvPr/>
        </p:nvSpPr>
        <p:spPr>
          <a:xfrm>
            <a:off x="3090087" y="8676180"/>
            <a:ext cx="2783089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2" name="Textfeld 31"/>
          <p:cNvSpPr txBox="1"/>
          <p:nvPr/>
        </p:nvSpPr>
        <p:spPr>
          <a:xfrm>
            <a:off x="2214554" y="6888510"/>
            <a:ext cx="2571768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616075" algn="r"/>
              </a:tabLst>
            </a:pPr>
            <a:r>
              <a:rPr lang="de-AT" sz="1000" dirty="0"/>
              <a:t>Qualität | 100 % Bio-Baumwolle</a:t>
            </a:r>
          </a:p>
          <a:p>
            <a:pPr>
              <a:tabLst>
                <a:tab pos="1616075" algn="r"/>
              </a:tabLst>
            </a:pPr>
            <a:endParaRPr lang="de-AT" sz="1000" dirty="0"/>
          </a:p>
          <a:p>
            <a:pPr>
              <a:tabLst>
                <a:tab pos="1616075" algn="r"/>
              </a:tabLst>
            </a:pPr>
            <a:r>
              <a:rPr lang="de-AT" sz="1000" dirty="0" err="1"/>
              <a:t>white</a:t>
            </a:r>
            <a:r>
              <a:rPr lang="de-AT" sz="1000" dirty="0"/>
              <a:t> | </a:t>
            </a:r>
            <a:r>
              <a:rPr lang="de-AT" sz="1000" dirty="0" err="1"/>
              <a:t>small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DSWS 	</a:t>
            </a:r>
            <a:r>
              <a:rPr lang="de-AT" sz="1000" b="1" dirty="0"/>
              <a:t>€ 60,-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white</a:t>
            </a:r>
            <a:r>
              <a:rPr lang="de-AT" sz="1000" dirty="0"/>
              <a:t> | </a:t>
            </a:r>
            <a:r>
              <a:rPr lang="de-AT" sz="1000" dirty="0" err="1"/>
              <a:t>medium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DSWM	</a:t>
            </a:r>
            <a:r>
              <a:rPr lang="de-AT" sz="1000" b="1" dirty="0"/>
              <a:t>€ 60,-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white</a:t>
            </a:r>
            <a:r>
              <a:rPr lang="de-AT" sz="1000" dirty="0"/>
              <a:t> | large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DSWL	</a:t>
            </a:r>
            <a:r>
              <a:rPr lang="de-AT" sz="1000" b="1" dirty="0"/>
              <a:t>€ 60,-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white</a:t>
            </a:r>
            <a:r>
              <a:rPr lang="de-AT" sz="1000" dirty="0"/>
              <a:t> | x-large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DSWXL	</a:t>
            </a:r>
            <a:r>
              <a:rPr lang="de-AT" sz="1000" b="1" dirty="0"/>
              <a:t>€ 60,-</a:t>
            </a:r>
          </a:p>
          <a:p>
            <a:pPr>
              <a:tabLst>
                <a:tab pos="1881188" algn="r"/>
              </a:tabLst>
            </a:pPr>
            <a:endParaRPr lang="de-AT" sz="1100" dirty="0"/>
          </a:p>
          <a:p>
            <a:pPr>
              <a:tabLst>
                <a:tab pos="1881188" algn="r"/>
              </a:tabLst>
            </a:pPr>
            <a:endParaRPr lang="de-AT" sz="1100" dirty="0"/>
          </a:p>
        </p:txBody>
      </p:sp>
      <p:cxnSp>
        <p:nvCxnSpPr>
          <p:cNvPr id="33" name="Gerade Verbindung 32"/>
          <p:cNvCxnSpPr>
            <a:cxnSpLocks/>
          </p:cNvCxnSpPr>
          <p:nvPr/>
        </p:nvCxnSpPr>
        <p:spPr>
          <a:xfrm>
            <a:off x="2214554" y="6178702"/>
            <a:ext cx="367130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hteck 33"/>
          <p:cNvSpPr/>
          <p:nvPr/>
        </p:nvSpPr>
        <p:spPr>
          <a:xfrm>
            <a:off x="3153886" y="6093062"/>
            <a:ext cx="2701018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9" name="Picture 2" descr="http://i.treehugger.com/images/2007-3-7/t-shirts.jp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4540109" y="571472"/>
            <a:ext cx="1069200" cy="71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Textfeld 37"/>
          <p:cNvSpPr txBox="1"/>
          <p:nvPr/>
        </p:nvSpPr>
        <p:spPr>
          <a:xfrm>
            <a:off x="6572254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100" b="1" dirty="0">
                <a:latin typeface="Trebuchet MS" pitchFamily="34" charset="0"/>
              </a:rPr>
              <a:t>4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5357802" y="1500166"/>
            <a:ext cx="15001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800" b="1" dirty="0">
                <a:solidFill>
                  <a:schemeClr val="bg1"/>
                </a:solidFill>
                <a:latin typeface="Trebuchet MS" pitchFamily="34" charset="0"/>
              </a:rPr>
              <a:t>Beispielfotos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D855A81-BC54-4790-B182-C5B2C6D2F3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19" b="89884" l="9916" r="89873">
                        <a14:foregroundMark x1="32489" y1="16915" x2="25949" y2="24212"/>
                        <a14:foregroundMark x1="25949" y1="24212" x2="19198" y2="43449"/>
                        <a14:foregroundMark x1="19198" y1="43449" x2="23207" y2="53068"/>
                        <a14:foregroundMark x1="23207" y1="53068" x2="44304" y2="73798"/>
                        <a14:foregroundMark x1="44304" y1="73798" x2="59916" y2="66501"/>
                        <a14:foregroundMark x1="59916" y1="66501" x2="76582" y2="53068"/>
                        <a14:foregroundMark x1="76582" y1="53068" x2="78481" y2="44444"/>
                        <a14:foregroundMark x1="78481" y1="44444" x2="69831" y2="22554"/>
                        <a14:foregroundMark x1="69831" y1="22554" x2="58017" y2="28856"/>
                        <a14:foregroundMark x1="58017" y1="28856" x2="42827" y2="29353"/>
                        <a14:foregroundMark x1="42827" y1="29353" x2="33333" y2="18242"/>
                        <a14:foregroundMark x1="81435" y1="48756" x2="79536" y2="58375"/>
                        <a14:foregroundMark x1="79536" y1="58375" x2="56962" y2="79270"/>
                        <a14:foregroundMark x1="56962" y1="79270" x2="47679" y2="84245"/>
                        <a14:foregroundMark x1="47679" y1="84245" x2="43038" y2="76285"/>
                        <a14:foregroundMark x1="43038" y1="76285" x2="45781" y2="66998"/>
                        <a14:foregroundMark x1="45781" y1="66998" x2="52321" y2="59536"/>
                        <a14:foregroundMark x1="52321" y1="59536" x2="57806" y2="57048"/>
                        <a14:foregroundMark x1="48101" y1="75290" x2="48101" y2="75290"/>
                        <a14:foregroundMark x1="49367" y1="76285" x2="50844" y2="75124"/>
                        <a14:foregroundMark x1="49789" y1="74793" x2="43882" y2="73466"/>
                        <a14:foregroundMark x1="45781" y1="74295" x2="40295" y2="66998"/>
                        <a14:foregroundMark x1="40295" y1="66998" x2="30380" y2="61857"/>
                        <a14:foregroundMark x1="30380" y1="61857" x2="22574" y2="52405"/>
                        <a14:foregroundMark x1="22574" y1="52405" x2="21308" y2="44113"/>
                        <a14:foregroundMark x1="21308" y1="44113" x2="24895" y2="35821"/>
                        <a14:foregroundMark x1="24895" y1="35821" x2="36920" y2="32836"/>
                        <a14:foregroundMark x1="36920" y1="32836" x2="47890" y2="32670"/>
                        <a14:foregroundMark x1="47890" y1="32670" x2="58439" y2="35323"/>
                        <a14:foregroundMark x1="58439" y1="35323" x2="65190" y2="41791"/>
                        <a14:foregroundMark x1="65190" y1="41791" x2="68143" y2="52570"/>
                        <a14:foregroundMark x1="68143" y1="52570" x2="56118" y2="69652"/>
                        <a14:foregroundMark x1="56118" y1="69652" x2="42616" y2="69652"/>
                        <a14:foregroundMark x1="35865" y1="66335" x2="22996" y2="51244"/>
                        <a14:foregroundMark x1="22996" y1="51244" x2="19198" y2="42454"/>
                        <a14:foregroundMark x1="19198" y1="42454" x2="30591" y2="37479"/>
                        <a14:foregroundMark x1="30591" y1="37479" x2="42194" y2="36484"/>
                        <a14:foregroundMark x1="42194" y1="36484" x2="51055" y2="41294"/>
                        <a14:foregroundMark x1="51055" y1="41294" x2="55696" y2="52073"/>
                        <a14:foregroundMark x1="55696" y1="52073" x2="50211" y2="60365"/>
                        <a14:foregroundMark x1="50211" y1="60365" x2="37553" y2="65008"/>
                        <a14:foregroundMark x1="37553" y1="65008" x2="31435" y2="56716"/>
                        <a14:foregroundMark x1="31435" y1="56716" x2="35232" y2="48756"/>
                        <a14:foregroundMark x1="35232" y1="48756" x2="47468" y2="47430"/>
                        <a14:foregroundMark x1="47468" y1="47430" x2="35865" y2="57546"/>
                        <a14:foregroundMark x1="35865" y1="57546" x2="47679" y2="49917"/>
                        <a14:foregroundMark x1="47679" y1="49917" x2="31435" y2="46766"/>
                        <a14:foregroundMark x1="31435" y1="46766" x2="24895" y2="54726"/>
                        <a14:foregroundMark x1="24895" y1="54726" x2="39241" y2="50912"/>
                        <a14:foregroundMark x1="39241" y1="50912" x2="45148" y2="43284"/>
                        <a14:foregroundMark x1="45148" y1="43284" x2="29958" y2="48259"/>
                        <a14:foregroundMark x1="29958" y1="48259" x2="41139" y2="41957"/>
                        <a14:foregroundMark x1="41139" y1="41957" x2="45359" y2="50415"/>
                        <a14:foregroundMark x1="45359" y1="50415" x2="54430" y2="46103"/>
                        <a14:foregroundMark x1="54430" y1="46103" x2="50633" y2="34826"/>
                        <a14:foregroundMark x1="50633" y1="34826" x2="44515" y2="46103"/>
                        <a14:foregroundMark x1="44515" y1="46103" x2="34810" y2="42454"/>
                        <a14:foregroundMark x1="66667" y1="9619" x2="66667" y2="9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650" y="2454488"/>
            <a:ext cx="624096" cy="793945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C07B4528-469F-4F73-BC8E-4BF9965D4B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19" b="89884" l="9916" r="89873">
                        <a14:foregroundMark x1="32489" y1="16915" x2="25949" y2="24212"/>
                        <a14:foregroundMark x1="25949" y1="24212" x2="19198" y2="43449"/>
                        <a14:foregroundMark x1="19198" y1="43449" x2="23207" y2="53068"/>
                        <a14:foregroundMark x1="23207" y1="53068" x2="44304" y2="73798"/>
                        <a14:foregroundMark x1="44304" y1="73798" x2="59916" y2="66501"/>
                        <a14:foregroundMark x1="59916" y1="66501" x2="76582" y2="53068"/>
                        <a14:foregroundMark x1="76582" y1="53068" x2="78481" y2="44444"/>
                        <a14:foregroundMark x1="78481" y1="44444" x2="69831" y2="22554"/>
                        <a14:foregroundMark x1="69831" y1="22554" x2="58017" y2="28856"/>
                        <a14:foregroundMark x1="58017" y1="28856" x2="42827" y2="29353"/>
                        <a14:foregroundMark x1="42827" y1="29353" x2="33333" y2="18242"/>
                        <a14:foregroundMark x1="81435" y1="48756" x2="79536" y2="58375"/>
                        <a14:foregroundMark x1="79536" y1="58375" x2="56962" y2="79270"/>
                        <a14:foregroundMark x1="56962" y1="79270" x2="47679" y2="84245"/>
                        <a14:foregroundMark x1="47679" y1="84245" x2="43038" y2="76285"/>
                        <a14:foregroundMark x1="43038" y1="76285" x2="45781" y2="66998"/>
                        <a14:foregroundMark x1="45781" y1="66998" x2="52321" y2="59536"/>
                        <a14:foregroundMark x1="52321" y1="59536" x2="57806" y2="57048"/>
                        <a14:foregroundMark x1="48101" y1="75290" x2="48101" y2="75290"/>
                        <a14:foregroundMark x1="49367" y1="76285" x2="50844" y2="75124"/>
                        <a14:foregroundMark x1="49789" y1="74793" x2="43882" y2="73466"/>
                        <a14:foregroundMark x1="45781" y1="74295" x2="40295" y2="66998"/>
                        <a14:foregroundMark x1="40295" y1="66998" x2="30380" y2="61857"/>
                        <a14:foregroundMark x1="30380" y1="61857" x2="22574" y2="52405"/>
                        <a14:foregroundMark x1="22574" y1="52405" x2="21308" y2="44113"/>
                        <a14:foregroundMark x1="21308" y1="44113" x2="24895" y2="35821"/>
                        <a14:foregroundMark x1="24895" y1="35821" x2="36920" y2="32836"/>
                        <a14:foregroundMark x1="36920" y1="32836" x2="47890" y2="32670"/>
                        <a14:foregroundMark x1="47890" y1="32670" x2="58439" y2="35323"/>
                        <a14:foregroundMark x1="58439" y1="35323" x2="65190" y2="41791"/>
                        <a14:foregroundMark x1="65190" y1="41791" x2="68143" y2="52570"/>
                        <a14:foregroundMark x1="68143" y1="52570" x2="56118" y2="69652"/>
                        <a14:foregroundMark x1="56118" y1="69652" x2="42616" y2="69652"/>
                        <a14:foregroundMark x1="35865" y1="66335" x2="22996" y2="51244"/>
                        <a14:foregroundMark x1="22996" y1="51244" x2="19198" y2="42454"/>
                        <a14:foregroundMark x1="19198" y1="42454" x2="30591" y2="37479"/>
                        <a14:foregroundMark x1="30591" y1="37479" x2="42194" y2="36484"/>
                        <a14:foregroundMark x1="42194" y1="36484" x2="51055" y2="41294"/>
                        <a14:foregroundMark x1="51055" y1="41294" x2="55696" y2="52073"/>
                        <a14:foregroundMark x1="55696" y1="52073" x2="50211" y2="60365"/>
                        <a14:foregroundMark x1="50211" y1="60365" x2="37553" y2="65008"/>
                        <a14:foregroundMark x1="37553" y1="65008" x2="31435" y2="56716"/>
                        <a14:foregroundMark x1="31435" y1="56716" x2="35232" y2="48756"/>
                        <a14:foregroundMark x1="35232" y1="48756" x2="47468" y2="47430"/>
                        <a14:foregroundMark x1="47468" y1="47430" x2="35865" y2="57546"/>
                        <a14:foregroundMark x1="35865" y1="57546" x2="47679" y2="49917"/>
                        <a14:foregroundMark x1="47679" y1="49917" x2="31435" y2="46766"/>
                        <a14:foregroundMark x1="31435" y1="46766" x2="24895" y2="54726"/>
                        <a14:foregroundMark x1="24895" y1="54726" x2="39241" y2="50912"/>
                        <a14:foregroundMark x1="39241" y1="50912" x2="45148" y2="43284"/>
                        <a14:foregroundMark x1="45148" y1="43284" x2="29958" y2="48259"/>
                        <a14:foregroundMark x1="29958" y1="48259" x2="41139" y2="41957"/>
                        <a14:foregroundMark x1="41139" y1="41957" x2="45359" y2="50415"/>
                        <a14:foregroundMark x1="45359" y1="50415" x2="54430" y2="46103"/>
                        <a14:foregroundMark x1="54430" y1="46103" x2="50633" y2="34826"/>
                        <a14:foregroundMark x1="50633" y1="34826" x2="44515" y2="46103"/>
                        <a14:foregroundMark x1="44515" y1="46103" x2="34810" y2="42454"/>
                        <a14:foregroundMark x1="66667" y1="9619" x2="66667" y2="9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128" y="3539869"/>
            <a:ext cx="624096" cy="793945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28C7E318-CA09-4514-A684-772F3F0780E6}"/>
              </a:ext>
            </a:extLst>
          </p:cNvPr>
          <p:cNvSpPr txBox="1"/>
          <p:nvPr/>
        </p:nvSpPr>
        <p:spPr>
          <a:xfrm>
            <a:off x="6175146" y="3000804"/>
            <a:ext cx="6240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Trebuchet MS" panose="020B0603020202020204" pitchFamily="34" charset="0"/>
              </a:rPr>
              <a:t>Druck Ihrer Wahl</a:t>
            </a:r>
            <a:endParaRPr lang="de-AT" sz="11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AC3B9BFE-76C1-457C-B6D4-75E0D7E49F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228" b="89873" l="9916" r="89873">
                        <a14:foregroundMark x1="28059" y1="32911" x2="28059" y2="32911"/>
                        <a14:foregroundMark x1="28903" y1="15401" x2="28903" y2="15401"/>
                        <a14:foregroundMark x1="31857" y1="24895" x2="31857" y2="24895"/>
                        <a14:foregroundMark x1="27848" y1="56751" x2="27848" y2="56751"/>
                        <a14:foregroundMark x1="41139" y1="64135" x2="41139" y2="64135"/>
                        <a14:foregroundMark x1="45781" y1="80169" x2="45781" y2="80169"/>
                        <a14:foregroundMark x1="50000" y1="84388" x2="50422" y2="73840"/>
                        <a14:foregroundMark x1="41561" y1="79114" x2="50422" y2="74051"/>
                        <a14:foregroundMark x1="33966" y1="65612" x2="43038" y2="57384"/>
                        <a14:foregroundMark x1="40084" y1="58861" x2="43671" y2="53797"/>
                        <a14:foregroundMark x1="14346" y1="44937" x2="22363" y2="42194"/>
                        <a14:foregroundMark x1="22363" y1="42194" x2="30591" y2="34177"/>
                        <a14:foregroundMark x1="30591" y1="34177" x2="26371" y2="44304"/>
                        <a14:foregroundMark x1="26371" y1="44304" x2="32278" y2="38186"/>
                        <a14:foregroundMark x1="32278" y1="38186" x2="25949" y2="45781"/>
                        <a14:foregroundMark x1="25949" y1="45781" x2="34388" y2="35232"/>
                        <a14:foregroundMark x1="34388" y1="35232" x2="28059" y2="42405"/>
                        <a14:foregroundMark x1="28059" y1="42405" x2="35443" y2="37764"/>
                        <a14:foregroundMark x1="35443" y1="37764" x2="29536" y2="47890"/>
                        <a14:foregroundMark x1="29536" y1="47890" x2="39873" y2="40506"/>
                        <a14:foregroundMark x1="39873" y1="40506" x2="34388" y2="48945"/>
                        <a14:foregroundMark x1="34388" y1="48945" x2="40928" y2="51055"/>
                        <a14:foregroundMark x1="73207" y1="8228" x2="73207" y2="8228"/>
                        <a14:foregroundMark x1="24895" y1="25316" x2="24895" y2="25316"/>
                        <a14:foregroundMark x1="77523" y1="51376" x2="61009" y2="58257"/>
                        <a14:foregroundMark x1="67890" y1="38532" x2="54587" y2="582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734" y="7092450"/>
            <a:ext cx="897420" cy="897420"/>
          </a:xfrm>
          <a:prstGeom prst="rect">
            <a:avLst/>
          </a:prstGeom>
        </p:spPr>
      </p:pic>
      <p:pic>
        <p:nvPicPr>
          <p:cNvPr id="52" name="Grafik 51">
            <a:extLst>
              <a:ext uri="{FF2B5EF4-FFF2-40B4-BE49-F238E27FC236}">
                <a16:creationId xmlns:a16="http://schemas.microsoft.com/office/drawing/2014/main" id="{BE20247E-756F-4341-85F8-FAC8AA3535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28" b="89873" l="9916" r="89873">
                        <a14:foregroundMark x1="28059" y1="32911" x2="28059" y2="32911"/>
                        <a14:foregroundMark x1="28903" y1="15401" x2="28903" y2="15401"/>
                        <a14:foregroundMark x1="31857" y1="24895" x2="31857" y2="24895"/>
                        <a14:foregroundMark x1="27848" y1="56751" x2="27848" y2="56751"/>
                        <a14:foregroundMark x1="41139" y1="64135" x2="41139" y2="64135"/>
                        <a14:foregroundMark x1="45781" y1="80169" x2="45781" y2="80169"/>
                        <a14:foregroundMark x1="50000" y1="84388" x2="50422" y2="73840"/>
                        <a14:foregroundMark x1="41561" y1="79114" x2="50422" y2="74051"/>
                        <a14:foregroundMark x1="33966" y1="65612" x2="43038" y2="57384"/>
                        <a14:foregroundMark x1="40084" y1="58861" x2="43671" y2="53797"/>
                        <a14:foregroundMark x1="14346" y1="44937" x2="22363" y2="42194"/>
                        <a14:foregroundMark x1="22363" y1="42194" x2="30591" y2="34177"/>
                        <a14:foregroundMark x1="30591" y1="34177" x2="26371" y2="44304"/>
                        <a14:foregroundMark x1="26371" y1="44304" x2="32278" y2="38186"/>
                        <a14:foregroundMark x1="32278" y1="38186" x2="25949" y2="45781"/>
                        <a14:foregroundMark x1="25949" y1="45781" x2="34388" y2="35232"/>
                        <a14:foregroundMark x1="34388" y1="35232" x2="28059" y2="42405"/>
                        <a14:foregroundMark x1="28059" y1="42405" x2="35443" y2="37764"/>
                        <a14:foregroundMark x1="35443" y1="37764" x2="29536" y2="47890"/>
                        <a14:foregroundMark x1="29536" y1="47890" x2="39873" y2="40506"/>
                        <a14:foregroundMark x1="39873" y1="40506" x2="34388" y2="48945"/>
                        <a14:foregroundMark x1="34388" y1="48945" x2="40928" y2="51055"/>
                        <a14:foregroundMark x1="73207" y1="8228" x2="73207" y2="8228"/>
                        <a14:foregroundMark x1="24895" y1="25316" x2="24895" y2="25316"/>
                        <a14:foregroundMark x1="66443" y1="36913" x2="71141" y2="516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935" y="6309675"/>
            <a:ext cx="670883" cy="670883"/>
          </a:xfrm>
          <a:prstGeom prst="rect">
            <a:avLst/>
          </a:prstGeom>
        </p:spPr>
      </p:pic>
      <p:sp>
        <p:nvSpPr>
          <p:cNvPr id="63" name="Textfeld 62">
            <a:extLst>
              <a:ext uri="{FF2B5EF4-FFF2-40B4-BE49-F238E27FC236}">
                <a16:creationId xmlns:a16="http://schemas.microsoft.com/office/drawing/2014/main" id="{D30E6F7E-BD33-4889-B3EE-92A36AC86637}"/>
              </a:ext>
            </a:extLst>
          </p:cNvPr>
          <p:cNvSpPr txBox="1"/>
          <p:nvPr/>
        </p:nvSpPr>
        <p:spPr>
          <a:xfrm>
            <a:off x="4768049" y="8436714"/>
            <a:ext cx="116275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Sweater </a:t>
            </a:r>
            <a:r>
              <a:rPr lang="de-AT" sz="1050" b="1" dirty="0" err="1">
                <a:solidFill>
                  <a:schemeClr val="bg1"/>
                </a:solidFill>
                <a:latin typeface="Trebuchet MS" pitchFamily="34" charset="0"/>
              </a:rPr>
              <a:t>white</a:t>
            </a:r>
            <a:endParaRPr lang="de-AT" sz="105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53" name="Grafik 52">
            <a:extLst>
              <a:ext uri="{FF2B5EF4-FFF2-40B4-BE49-F238E27FC236}">
                <a16:creationId xmlns:a16="http://schemas.microsoft.com/office/drawing/2014/main" id="{693805F2-D5B5-4D78-8364-66DAB327E7F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778" b="97778" l="1579" r="96316">
                        <a14:foregroundMark x1="71053" y1="90000" x2="72632" y2="89444"/>
                        <a14:foregroundMark x1="83684" y1="78333" x2="83684" y2="78333"/>
                        <a14:foregroundMark x1="96842" y1="90000" x2="96842" y2="90000"/>
                        <a14:foregroundMark x1="82632" y1="94444" x2="82632" y2="94444"/>
                        <a14:foregroundMark x1="73158" y1="98333" x2="73158" y2="98333"/>
                        <a14:foregroundMark x1="2500" y1="17222" x2="1579" y2="15556"/>
                        <a14:foregroundMark x1="2807" y1="17778" x2="2500" y2="17222"/>
                        <a14:foregroundMark x1="3421" y1="18889" x2="2807" y2="17778"/>
                        <a14:foregroundMark x1="4035" y1="20000" x2="3421" y2="18889"/>
                        <a14:foregroundMark x1="4956" y1="21667" x2="4035" y2="20000"/>
                        <a14:foregroundMark x1="5263" y1="22222" x2="4956" y2="21667"/>
                        <a14:backgroundMark x1="8421" y1="4444" x2="8421" y2="4444"/>
                        <a14:backgroundMark x1="4211" y1="12778" x2="526" y2="8333"/>
                        <a14:backgroundMark x1="5789" y1="7222" x2="6842" y2="2778"/>
                        <a14:backgroundMark x1="3158" y1="7778" x2="10526" y2="0"/>
                        <a14:backgroundMark x1="4737" y1="20000" x2="4737" y2="20000"/>
                        <a14:backgroundMark x1="5789" y1="21667" x2="5789" y2="21667"/>
                        <a14:backgroundMark x1="3684" y1="17222" x2="3684" y2="17222"/>
                        <a14:backgroundMark x1="3684" y1="17778" x2="3684" y2="17778"/>
                        <a14:backgroundMark x1="4211" y1="18889" x2="4211" y2="1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9270" flipH="1" flipV="1">
            <a:off x="5654303" y="3153849"/>
            <a:ext cx="544067" cy="515431"/>
          </a:xfrm>
          <a:prstGeom prst="rect">
            <a:avLst/>
          </a:prstGeom>
        </p:spPr>
      </p:pic>
      <p:pic>
        <p:nvPicPr>
          <p:cNvPr id="66" name="Grafik 65">
            <a:extLst>
              <a:ext uri="{FF2B5EF4-FFF2-40B4-BE49-F238E27FC236}">
                <a16:creationId xmlns:a16="http://schemas.microsoft.com/office/drawing/2014/main" id="{31FFB725-98BB-40AC-B57B-638FAB2F881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778" b="97778" l="1579" r="96316">
                        <a14:foregroundMark x1="71053" y1="90000" x2="72632" y2="89444"/>
                        <a14:foregroundMark x1="83684" y1="78333" x2="83684" y2="78333"/>
                        <a14:foregroundMark x1="96842" y1="90000" x2="96842" y2="90000"/>
                        <a14:foregroundMark x1="82632" y1="94444" x2="82632" y2="94444"/>
                        <a14:foregroundMark x1="73158" y1="98333" x2="73158" y2="98333"/>
                        <a14:foregroundMark x1="2500" y1="17222" x2="1579" y2="15556"/>
                        <a14:foregroundMark x1="2807" y1="17778" x2="2500" y2="17222"/>
                        <a14:foregroundMark x1="3421" y1="18889" x2="2807" y2="17778"/>
                        <a14:foregroundMark x1="4035" y1="20000" x2="3421" y2="18889"/>
                        <a14:foregroundMark x1="4956" y1="21667" x2="4035" y2="20000"/>
                        <a14:foregroundMark x1="5263" y1="22222" x2="4956" y2="21667"/>
                        <a14:backgroundMark x1="8421" y1="4444" x2="8421" y2="4444"/>
                        <a14:backgroundMark x1="4211" y1="12778" x2="526" y2="8333"/>
                        <a14:backgroundMark x1="5789" y1="7222" x2="6842" y2="2778"/>
                        <a14:backgroundMark x1="3158" y1="7778" x2="10526" y2="0"/>
                        <a14:backgroundMark x1="4737" y1="20000" x2="4737" y2="20000"/>
                        <a14:backgroundMark x1="5789" y1="21667" x2="5789" y2="21667"/>
                        <a14:backgroundMark x1="3684" y1="17222" x2="3684" y2="17222"/>
                        <a14:backgroundMark x1="3684" y1="17778" x2="3684" y2="17778"/>
                        <a14:backgroundMark x1="4211" y1="18889" x2="4211" y2="1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67573" flipH="1" flipV="1">
            <a:off x="5826647" y="6722843"/>
            <a:ext cx="544067" cy="51543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45A1D06-AB67-48BA-B86F-D498CB386AA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84" b="89976" l="9638" r="93758">
                        <a14:foregroundMark x1="52038" y1="24656" x2="52038" y2="24656"/>
                        <a14:foregroundMark x1="89812" y1="65481" x2="89812" y2="65481"/>
                        <a14:foregroundMark x1="93790" y1="65804" x2="93790" y2="65804"/>
                        <a14:foregroundMark x1="81953" y1="65804" x2="81953" y2="65804"/>
                        <a14:foregroundMark x1="58765" y1="81083" x2="58765" y2="81083"/>
                        <a14:foregroundMark x1="40459" y1="77526" x2="43790" y2="78779"/>
                        <a14:foregroundMark x1="43984" y1="79103" x2="57762" y2="81083"/>
                        <a14:foregroundMark x1="57762" y1="81083" x2="60731" y2="80409"/>
                        <a14:foregroundMark x1="46184" y1="79871" x2="53428" y2="81568"/>
                        <a14:foregroundMark x1="53428" y1="81568" x2="56468" y2="81083"/>
                        <a14:foregroundMark x1="34250" y1="74576" x2="40265" y2="77001"/>
                        <a14:foregroundMark x1="40265" y1="77001" x2="40362" y2="77001"/>
                        <a14:foregroundMark x1="34638" y1="74899" x2="52814" y2="80517"/>
                        <a14:foregroundMark x1="52814" y1="80517" x2="53784" y2="80517"/>
                        <a14:foregroundMark x1="9638" y1="53153" x2="9638" y2="53153"/>
                        <a14:backgroundMark x1="63842" y1="79466" x2="60931" y2="81083"/>
                        <a14:backgroundMark x1="62937" y1="79911" x2="60382" y2="81164"/>
                        <a14:backgroundMark x1="62678" y1="80032" x2="60899" y2="80679"/>
                        <a14:backgroundMark x1="53266" y1="81730" x2="53266" y2="81730"/>
                        <a14:backgroundMark x1="43984" y1="79224" x2="43984" y2="79224"/>
                        <a14:backgroundMark x1="44308" y1="79426" x2="44308" y2="79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993" y="4403733"/>
            <a:ext cx="1992585" cy="15940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rc 2"/>
          <p:cNvSpPr>
            <a:spLocks/>
          </p:cNvSpPr>
          <p:nvPr/>
        </p:nvSpPr>
        <p:spPr bwMode="auto">
          <a:xfrm>
            <a:off x="-534750" y="-856093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grpSp>
        <p:nvGrpSpPr>
          <p:cNvPr id="3" name="Gruppieren 25"/>
          <p:cNvGrpSpPr/>
          <p:nvPr/>
        </p:nvGrpSpPr>
        <p:grpSpPr>
          <a:xfrm>
            <a:off x="571480" y="573126"/>
            <a:ext cx="5143536" cy="714380"/>
            <a:chOff x="571480" y="785786"/>
            <a:chExt cx="5143536" cy="714380"/>
          </a:xfrm>
          <a:solidFill>
            <a:schemeClr val="tx1">
              <a:lumMod val="85000"/>
              <a:lumOff val="15000"/>
            </a:schemeClr>
          </a:solidFill>
          <a:effectLst/>
        </p:grpSpPr>
        <p:sp>
          <p:nvSpPr>
            <p:cNvPr id="18" name="Abgerundetes Rechteck 17"/>
            <p:cNvSpPr/>
            <p:nvPr/>
          </p:nvSpPr>
          <p:spPr>
            <a:xfrm>
              <a:off x="571480" y="785786"/>
              <a:ext cx="5143536" cy="7143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039" name="Text Box 15"/>
            <p:cNvSpPr txBox="1">
              <a:spLocks noChangeArrowheads="1"/>
            </p:cNvSpPr>
            <p:nvPr/>
          </p:nvSpPr>
          <p:spPr bwMode="auto">
            <a:xfrm>
              <a:off x="1071546" y="880974"/>
              <a:ext cx="3390900" cy="61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de-AT" sz="2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rebuchet MS" pitchFamily="34" charset="0"/>
                </a:rPr>
                <a:t>Druckartikel</a:t>
              </a:r>
              <a:endParaRPr kumimoji="0" lang="de-DE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500571" y="0"/>
            <a:ext cx="2357430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904" b="90080" l="40000" r="78281">
                        <a14:foregroundMark x1="46953" y1="52806" x2="46953" y2="52806"/>
                        <a14:foregroundMark x1="41094" y1="60521" x2="41094" y2="60521"/>
                        <a14:foregroundMark x1="40078" y1="62024" x2="40078" y2="62024"/>
                        <a14:foregroundMark x1="46875" y1="78958" x2="46875" y2="78958"/>
                        <a14:foregroundMark x1="50547" y1="80060" x2="50547" y2="80060"/>
                        <a14:foregroundMark x1="61563" y1="61924" x2="61563" y2="61924"/>
                        <a14:foregroundMark x1="50469" y1="53106" x2="50469" y2="53106"/>
                        <a14:foregroundMark x1="50938" y1="53106" x2="51172" y2="53106"/>
                        <a14:foregroundMark x1="54297" y1="52204" x2="54297" y2="52204"/>
                        <a14:foregroundMark x1="53828" y1="52104" x2="53828" y2="52104"/>
                        <a14:foregroundMark x1="54219" y1="52204" x2="54219" y2="52204"/>
                        <a14:foregroundMark x1="54297" y1="52204" x2="54297" y2="52204"/>
                        <a14:foregroundMark x1="54219" y1="52204" x2="54219" y2="52204"/>
                        <a14:foregroundMark x1="54375" y1="52204" x2="54375" y2="52204"/>
                        <a14:foregroundMark x1="54219" y1="52104" x2="54219" y2="52104"/>
                        <a14:foregroundMark x1="54219" y1="52104" x2="54375" y2="52104"/>
                        <a14:foregroundMark x1="48125" y1="52004" x2="48125" y2="52004"/>
                        <a14:foregroundMark x1="78281" y1="90080" x2="78281" y2="90080"/>
                      </a14:backgroundRemoval>
                    </a14:imgEffect>
                  </a14:imgLayer>
                </a14:imgProps>
              </a:ext>
            </a:extLst>
          </a:blip>
          <a:srcRect l="39453" t="50752" r="37695" b="18436"/>
          <a:stretch>
            <a:fillRect/>
          </a:stretch>
        </p:blipFill>
        <p:spPr bwMode="auto">
          <a:xfrm>
            <a:off x="4540110" y="2071669"/>
            <a:ext cx="2073984" cy="2180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Textfeld 27"/>
          <p:cNvSpPr txBox="1"/>
          <p:nvPr/>
        </p:nvSpPr>
        <p:spPr>
          <a:xfrm>
            <a:off x="1357298" y="164469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kern="1500" cap="all" dirty="0"/>
              <a:t>Sortiment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000108" y="2643174"/>
            <a:ext cx="928694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T-Shirts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1000108" y="4792735"/>
            <a:ext cx="928694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Kappen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857232" y="6721561"/>
            <a:ext cx="928694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Sweater</a:t>
            </a:r>
          </a:p>
        </p:txBody>
      </p:sp>
      <p:cxnSp>
        <p:nvCxnSpPr>
          <p:cNvPr id="50" name="Gerade Verbindung 49"/>
          <p:cNvCxnSpPr/>
          <p:nvPr/>
        </p:nvCxnSpPr>
        <p:spPr>
          <a:xfrm flipV="1">
            <a:off x="2285994" y="4499624"/>
            <a:ext cx="3581595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eck 50"/>
          <p:cNvSpPr/>
          <p:nvPr/>
        </p:nvSpPr>
        <p:spPr>
          <a:xfrm>
            <a:off x="3071814" y="4430778"/>
            <a:ext cx="2783089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4" name="Textfeld 53"/>
          <p:cNvSpPr txBox="1"/>
          <p:nvPr/>
        </p:nvSpPr>
        <p:spPr>
          <a:xfrm>
            <a:off x="4426139" y="4187558"/>
            <a:ext cx="1500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T-Shirt </a:t>
            </a:r>
            <a:r>
              <a:rPr lang="de-AT" sz="1050" b="1" dirty="0" err="1">
                <a:solidFill>
                  <a:schemeClr val="bg1"/>
                </a:solidFill>
                <a:latin typeface="Trebuchet MS" pitchFamily="34" charset="0"/>
              </a:rPr>
              <a:t>black</a:t>
            </a:r>
            <a:endParaRPr lang="de-AT" sz="105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4492930" y="5841265"/>
            <a:ext cx="13619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Kappe </a:t>
            </a:r>
            <a:r>
              <a:rPr lang="de-AT" sz="1050" b="1" dirty="0" err="1">
                <a:solidFill>
                  <a:schemeClr val="bg1"/>
                </a:solidFill>
                <a:latin typeface="Trebuchet MS" pitchFamily="34" charset="0"/>
              </a:rPr>
              <a:t>black</a:t>
            </a:r>
            <a:endParaRPr lang="de-AT" sz="105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4442758" y="8431306"/>
            <a:ext cx="1412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Sweater </a:t>
            </a:r>
            <a:r>
              <a:rPr lang="de-AT" sz="1050" b="1" dirty="0" err="1">
                <a:solidFill>
                  <a:schemeClr val="bg1"/>
                </a:solidFill>
                <a:latin typeface="Trebuchet MS" pitchFamily="34" charset="0"/>
              </a:rPr>
              <a:t>black</a:t>
            </a:r>
            <a:endParaRPr lang="de-AT" sz="105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2196281" y="2630540"/>
            <a:ext cx="2571768" cy="1992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616075" algn="r"/>
              </a:tabLst>
            </a:pPr>
            <a:r>
              <a:rPr lang="de-AT" sz="1000" dirty="0"/>
              <a:t>Qualität | 100 % Bio-Baumwolle</a:t>
            </a:r>
          </a:p>
          <a:p>
            <a:pPr>
              <a:tabLst>
                <a:tab pos="1616075" algn="r"/>
              </a:tabLst>
            </a:pPr>
            <a:endParaRPr lang="de-AT" sz="1000" dirty="0"/>
          </a:p>
          <a:p>
            <a:pPr>
              <a:tabLst>
                <a:tab pos="1616075" algn="r"/>
              </a:tabLst>
            </a:pPr>
            <a:r>
              <a:rPr lang="de-AT" sz="1000" dirty="0" err="1"/>
              <a:t>black</a:t>
            </a:r>
            <a:r>
              <a:rPr lang="de-AT" sz="1000" dirty="0"/>
              <a:t>| </a:t>
            </a:r>
            <a:r>
              <a:rPr lang="de-AT" sz="1000" dirty="0" err="1"/>
              <a:t>small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DTBS	</a:t>
            </a:r>
            <a:r>
              <a:rPr lang="de-AT" sz="1000" b="1" dirty="0"/>
              <a:t>€ 25,-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black</a:t>
            </a:r>
            <a:r>
              <a:rPr lang="de-AT" sz="1000" dirty="0"/>
              <a:t> | </a:t>
            </a:r>
            <a:r>
              <a:rPr lang="de-AT" sz="1000" dirty="0" err="1"/>
              <a:t>medium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DTBM	</a:t>
            </a:r>
            <a:r>
              <a:rPr lang="de-AT" sz="1000" b="1" dirty="0"/>
              <a:t>€ 25,-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black</a:t>
            </a:r>
            <a:r>
              <a:rPr lang="de-AT" sz="1000" dirty="0"/>
              <a:t> | large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DTBL	</a:t>
            </a:r>
            <a:r>
              <a:rPr lang="de-AT" sz="1000" b="1" dirty="0"/>
              <a:t>€ 25,-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black</a:t>
            </a:r>
            <a:r>
              <a:rPr lang="de-AT" sz="1000" dirty="0"/>
              <a:t> | x-large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DTBXL	</a:t>
            </a:r>
            <a:r>
              <a:rPr lang="de-AT" sz="1000" b="1" dirty="0"/>
              <a:t>€ 25,-</a:t>
            </a:r>
            <a:endParaRPr lang="de-AT" sz="1100" dirty="0"/>
          </a:p>
          <a:p>
            <a:pPr>
              <a:tabLst>
                <a:tab pos="1881188" algn="r"/>
              </a:tabLst>
            </a:pPr>
            <a:endParaRPr lang="de-AT" sz="1100" dirty="0"/>
          </a:p>
        </p:txBody>
      </p:sp>
      <p:cxnSp>
        <p:nvCxnSpPr>
          <p:cNvPr id="30" name="Gerade Verbindung 29"/>
          <p:cNvCxnSpPr/>
          <p:nvPr/>
        </p:nvCxnSpPr>
        <p:spPr>
          <a:xfrm flipV="1">
            <a:off x="2304266" y="8745026"/>
            <a:ext cx="3581595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eck 30"/>
          <p:cNvSpPr/>
          <p:nvPr/>
        </p:nvSpPr>
        <p:spPr>
          <a:xfrm>
            <a:off x="3090087" y="8676180"/>
            <a:ext cx="2783089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2" name="Textfeld 31"/>
          <p:cNvSpPr txBox="1"/>
          <p:nvPr/>
        </p:nvSpPr>
        <p:spPr>
          <a:xfrm>
            <a:off x="2214554" y="6899692"/>
            <a:ext cx="2571768" cy="216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616075" algn="r"/>
              </a:tabLst>
            </a:pPr>
            <a:r>
              <a:rPr lang="de-AT" sz="1000" dirty="0"/>
              <a:t>Qualität | 100 % Bio-Baumwolle</a:t>
            </a:r>
          </a:p>
          <a:p>
            <a:pPr>
              <a:tabLst>
                <a:tab pos="1616075" algn="r"/>
              </a:tabLst>
            </a:pPr>
            <a:endParaRPr lang="de-AT" sz="1000" dirty="0"/>
          </a:p>
          <a:p>
            <a:pPr>
              <a:tabLst>
                <a:tab pos="1616075" algn="r"/>
              </a:tabLst>
            </a:pPr>
            <a:r>
              <a:rPr lang="de-AT" sz="1000" dirty="0" err="1"/>
              <a:t>black</a:t>
            </a:r>
            <a:r>
              <a:rPr lang="de-AT" sz="1000" dirty="0"/>
              <a:t>| </a:t>
            </a:r>
            <a:r>
              <a:rPr lang="de-AT" sz="1000" dirty="0" err="1"/>
              <a:t>small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DSBS	</a:t>
            </a:r>
            <a:r>
              <a:rPr lang="de-AT" sz="1000" b="1" dirty="0"/>
              <a:t>€ 60,-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black</a:t>
            </a:r>
            <a:r>
              <a:rPr lang="de-AT" sz="1000" dirty="0"/>
              <a:t> | </a:t>
            </a:r>
            <a:r>
              <a:rPr lang="de-AT" sz="1000" dirty="0" err="1"/>
              <a:t>medium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DSBM	</a:t>
            </a:r>
            <a:r>
              <a:rPr lang="de-AT" sz="1000" b="1" dirty="0"/>
              <a:t>€ 60,-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black</a:t>
            </a:r>
            <a:r>
              <a:rPr lang="de-AT" sz="1000" dirty="0"/>
              <a:t> | large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DSBL	</a:t>
            </a:r>
            <a:r>
              <a:rPr lang="de-AT" sz="1000" b="1" dirty="0"/>
              <a:t>€ 60,-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black</a:t>
            </a:r>
            <a:r>
              <a:rPr lang="de-AT" sz="1000" dirty="0"/>
              <a:t> | x-large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DSBXL	</a:t>
            </a:r>
            <a:r>
              <a:rPr lang="de-AT" sz="1000" b="1" dirty="0"/>
              <a:t> € 60,-</a:t>
            </a:r>
          </a:p>
          <a:p>
            <a:pPr>
              <a:tabLst>
                <a:tab pos="1881188" algn="r"/>
              </a:tabLst>
            </a:pPr>
            <a:endParaRPr lang="de-AT" sz="1100" dirty="0"/>
          </a:p>
          <a:p>
            <a:pPr>
              <a:tabLst>
                <a:tab pos="1881188" algn="r"/>
              </a:tabLst>
            </a:pPr>
            <a:endParaRPr lang="de-AT" sz="1100" dirty="0"/>
          </a:p>
        </p:txBody>
      </p:sp>
      <p:pic>
        <p:nvPicPr>
          <p:cNvPr id="36" name="Picture 3" descr="Z:\FD-Texte\MK\Kataloge\Katalog 2009\Fotos\pullover_schwarz 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06" b="89623" l="7159" r="90380">
                        <a14:foregroundMark x1="7159" y1="73585" x2="7159" y2="73585"/>
                        <a14:foregroundMark x1="90380" y1="80896" x2="90380" y2="80896"/>
                        <a14:backgroundMark x1="8725" y1="85377" x2="13870" y2="86085"/>
                        <a14:backgroundMark x1="16107" y1="77830" x2="17450" y2="75708"/>
                        <a14:backgroundMark x1="18568" y1="70283" x2="18568" y2="70283"/>
                        <a14:backgroundMark x1="28635" y1="41981" x2="28635" y2="41981"/>
                        <a14:backgroundMark x1="28412" y1="41038" x2="28412" y2="41038"/>
                        <a14:backgroundMark x1="28412" y1="40566" x2="28412" y2="40566"/>
                        <a14:backgroundMark x1="28412" y1="40330" x2="28412" y2="40330"/>
                        <a14:backgroundMark x1="31320" y1="88443" x2="31320" y2="88443"/>
                        <a14:backgroundMark x1="66890" y1="88443" x2="66890" y2="88443"/>
                        <a14:backgroundMark x1="68680" y1="81604" x2="68680" y2="81604"/>
                        <a14:backgroundMark x1="68233" y1="74764" x2="68233" y2="74764"/>
                        <a14:backgroundMark x1="69575" y1="77594" x2="69575" y2="77594"/>
                        <a14:backgroundMark x1="68904" y1="42925" x2="68904" y2="42925"/>
                        <a14:backgroundMark x1="69128" y1="42217" x2="69128" y2="42217"/>
                        <a14:backgroundMark x1="69128" y1="41745" x2="69128" y2="41745"/>
                        <a14:backgroundMark x1="68233" y1="48585" x2="68233" y2="48585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510348" y="6286512"/>
            <a:ext cx="2347652" cy="2227260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38" name="Textfeld 37"/>
          <p:cNvSpPr txBox="1"/>
          <p:nvPr/>
        </p:nvSpPr>
        <p:spPr>
          <a:xfrm>
            <a:off x="2196281" y="5250092"/>
            <a:ext cx="26415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dirty="0"/>
              <a:t>Qualität | 100 % Bio-Baumwolle</a:t>
            </a:r>
            <a:br>
              <a:rPr lang="de-AT" sz="1000" dirty="0"/>
            </a:br>
            <a:r>
              <a:rPr lang="de-AT" sz="1000" dirty="0"/>
              <a:t>verstellbar</a:t>
            </a:r>
          </a:p>
          <a:p>
            <a:endParaRPr lang="de-AT" sz="1000" dirty="0"/>
          </a:p>
          <a:p>
            <a:r>
              <a:rPr lang="de-AT" sz="1000" dirty="0" err="1"/>
              <a:t>black</a:t>
            </a:r>
            <a:r>
              <a:rPr lang="de-AT" sz="1000" dirty="0"/>
              <a:t> | </a:t>
            </a:r>
            <a:r>
              <a:rPr lang="de-AT" sz="1000" dirty="0" err="1"/>
              <a:t>one</a:t>
            </a:r>
            <a:r>
              <a:rPr lang="de-AT" sz="1000" dirty="0"/>
              <a:t> </a:t>
            </a:r>
            <a:r>
              <a:rPr lang="de-AT" sz="1000" dirty="0" err="1"/>
              <a:t>size</a:t>
            </a:r>
            <a:endParaRPr lang="de-AT" sz="1000" dirty="0"/>
          </a:p>
          <a:p>
            <a:pPr>
              <a:tabLst>
                <a:tab pos="1549400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DKVB	</a:t>
            </a:r>
            <a:r>
              <a:rPr lang="de-AT" sz="1000" b="1" dirty="0"/>
              <a:t>€ 32,50</a:t>
            </a:r>
          </a:p>
        </p:txBody>
      </p:sp>
      <p:pic>
        <p:nvPicPr>
          <p:cNvPr id="5122" name="Picture 2" descr="http://i.treehugger.com/images/2007-3-7/t-shirts.jp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>
            <a:off x="4540109" y="571472"/>
            <a:ext cx="1069200" cy="71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2" name="Textfeld 41"/>
          <p:cNvSpPr txBox="1"/>
          <p:nvPr/>
        </p:nvSpPr>
        <p:spPr>
          <a:xfrm>
            <a:off x="6572254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100" b="1" dirty="0">
                <a:latin typeface="Trebuchet MS" pitchFamily="34" charset="0"/>
              </a:rPr>
              <a:t>5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4597094" y="2724217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400" b="1" dirty="0">
                <a:solidFill>
                  <a:schemeClr val="bg1"/>
                </a:solidFill>
                <a:latin typeface="Trebuchet MS" pitchFamily="34" charset="0"/>
              </a:rPr>
              <a:t>Fit mit FD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5357802" y="3786182"/>
            <a:ext cx="1214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b="1" dirty="0">
                <a:solidFill>
                  <a:schemeClr val="bg1"/>
                </a:solidFill>
                <a:latin typeface="Trebuchet MS" pitchFamily="34" charset="0"/>
              </a:rPr>
              <a:t>F</a:t>
            </a:r>
            <a:r>
              <a:rPr lang="de-AT" sz="1400" b="1" dirty="0" err="1">
                <a:solidFill>
                  <a:schemeClr val="bg1"/>
                </a:solidFill>
                <a:latin typeface="Trebuchet MS" pitchFamily="34" charset="0"/>
              </a:rPr>
              <a:t>it</a:t>
            </a:r>
            <a:r>
              <a:rPr lang="de-AT" sz="1400" b="1" dirty="0">
                <a:solidFill>
                  <a:schemeClr val="bg1"/>
                </a:solidFill>
                <a:latin typeface="Trebuchet MS" pitchFamily="34" charset="0"/>
              </a:rPr>
              <a:t> mit FD</a:t>
            </a:r>
          </a:p>
        </p:txBody>
      </p:sp>
      <p:cxnSp>
        <p:nvCxnSpPr>
          <p:cNvPr id="37" name="Gerade Verbindung 49">
            <a:extLst>
              <a:ext uri="{FF2B5EF4-FFF2-40B4-BE49-F238E27FC236}">
                <a16:creationId xmlns:a16="http://schemas.microsoft.com/office/drawing/2014/main" id="{D6818A11-80DC-4903-A8F4-F33AFE4158F1}"/>
              </a:ext>
            </a:extLst>
          </p:cNvPr>
          <p:cNvCxnSpPr/>
          <p:nvPr/>
        </p:nvCxnSpPr>
        <p:spPr>
          <a:xfrm flipV="1">
            <a:off x="2285994" y="6173311"/>
            <a:ext cx="3581595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eck 39">
            <a:extLst>
              <a:ext uri="{FF2B5EF4-FFF2-40B4-BE49-F238E27FC236}">
                <a16:creationId xmlns:a16="http://schemas.microsoft.com/office/drawing/2014/main" id="{F140157E-B0FB-4F4A-BC14-E35A72C4F10A}"/>
              </a:ext>
            </a:extLst>
          </p:cNvPr>
          <p:cNvSpPr/>
          <p:nvPr/>
        </p:nvSpPr>
        <p:spPr>
          <a:xfrm>
            <a:off x="3071814" y="6104465"/>
            <a:ext cx="2783089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F9D1E229-0615-4E99-98E4-398DFB056FB6}"/>
              </a:ext>
            </a:extLst>
          </p:cNvPr>
          <p:cNvSpPr txBox="1"/>
          <p:nvPr/>
        </p:nvSpPr>
        <p:spPr>
          <a:xfrm>
            <a:off x="5000636" y="1640048"/>
            <a:ext cx="14626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Trebuchet MS" panose="020B0603020202020204" pitchFamily="34" charset="0"/>
              </a:rPr>
              <a:t>Auch Schriftzüge sind möglich</a:t>
            </a:r>
            <a:endParaRPr lang="de-AT" sz="11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5307CA9-EE26-4FE9-8A74-6526F4C590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806" b="94093" l="9916" r="89662">
                        <a14:foregroundMark x1="46624" y1="7806" x2="46624" y2="7806"/>
                        <a14:foregroundMark x1="49789" y1="29114" x2="49789" y2="29114"/>
                        <a14:foregroundMark x1="50000" y1="24262" x2="47046" y2="35654"/>
                        <a14:foregroundMark x1="47046" y1="35654" x2="47046" y2="35654"/>
                        <a14:foregroundMark x1="68987" y1="67932" x2="68987" y2="67932"/>
                        <a14:foregroundMark x1="62236" y1="65612" x2="74473" y2="73207"/>
                        <a14:foregroundMark x1="24262" y1="60970" x2="18776" y2="66878"/>
                        <a14:foregroundMark x1="84388" y1="94093" x2="84388" y2="940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367" y="6830395"/>
            <a:ext cx="929189" cy="929189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C0128F9D-4FB2-4879-AB06-EAB8D3CB6C5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806" b="94093" l="9916" r="89662">
                        <a14:foregroundMark x1="46624" y1="7806" x2="46624" y2="7806"/>
                        <a14:foregroundMark x1="49789" y1="29114" x2="49789" y2="29114"/>
                        <a14:foregroundMark x1="50000" y1="24262" x2="47046" y2="35654"/>
                        <a14:foregroundMark x1="47046" y1="35654" x2="47046" y2="35654"/>
                        <a14:foregroundMark x1="68987" y1="67932" x2="68987" y2="67932"/>
                        <a14:foregroundMark x1="62236" y1="65612" x2="74473" y2="73207"/>
                        <a14:foregroundMark x1="24262" y1="60970" x2="18776" y2="66878"/>
                        <a14:foregroundMark x1="84388" y1="94093" x2="84388" y2="940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346" y="6006645"/>
            <a:ext cx="661342" cy="661342"/>
          </a:xfrm>
          <a:prstGeom prst="rect">
            <a:avLst/>
          </a:prstGeom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id="{A529DEEB-6964-41B3-B2CB-D8F3FB04C35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778" b="97778" l="1579" r="96316">
                        <a14:foregroundMark x1="71053" y1="90000" x2="72632" y2="89444"/>
                        <a14:foregroundMark x1="83684" y1="78333" x2="83684" y2="78333"/>
                        <a14:foregroundMark x1="96842" y1="90000" x2="96842" y2="90000"/>
                        <a14:foregroundMark x1="82632" y1="94444" x2="82632" y2="94444"/>
                        <a14:foregroundMark x1="73158" y1="98333" x2="73158" y2="98333"/>
                        <a14:foregroundMark x1="2500" y1="17222" x2="1579" y2="15556"/>
                        <a14:foregroundMark x1="2807" y1="17778" x2="2500" y2="17222"/>
                        <a14:foregroundMark x1="3421" y1="18889" x2="2807" y2="17778"/>
                        <a14:foregroundMark x1="4035" y1="20000" x2="3421" y2="18889"/>
                        <a14:foregroundMark x1="4956" y1="21667" x2="4035" y2="20000"/>
                        <a14:foregroundMark x1="5263" y1="22222" x2="4956" y2="21667"/>
                        <a14:backgroundMark x1="8421" y1="4444" x2="8421" y2="4444"/>
                        <a14:backgroundMark x1="4211" y1="12778" x2="526" y2="8333"/>
                        <a14:backgroundMark x1="5789" y1="7222" x2="6842" y2="2778"/>
                        <a14:backgroundMark x1="3158" y1="7778" x2="10526" y2="0"/>
                        <a14:backgroundMark x1="4737" y1="20000" x2="4737" y2="20000"/>
                        <a14:backgroundMark x1="5789" y1="21667" x2="5789" y2="21667"/>
                        <a14:backgroundMark x1="3684" y1="17222" x2="3684" y2="17222"/>
                        <a14:backgroundMark x1="3684" y1="17778" x2="3684" y2="17778"/>
                        <a14:backgroundMark x1="4211" y1="18889" x2="4211" y2="18889"/>
                      </a14:backgroundRemoval>
                    </a14:imgEffect>
                    <a14:imgEffect>
                      <a14:saturation sat="8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665" flipH="1" flipV="1">
            <a:off x="5619421" y="3142865"/>
            <a:ext cx="544067" cy="515431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F1D1991F-BE75-4490-BE9F-A9AEF70595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prstClr val="white">
                <a:tint val="45000"/>
                <a:satMod val="400000"/>
              </a:prst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778" b="97778" l="1579" r="96316">
                        <a14:foregroundMark x1="71053" y1="90000" x2="72632" y2="89444"/>
                        <a14:foregroundMark x1="83684" y1="78333" x2="83684" y2="78333"/>
                        <a14:foregroundMark x1="96842" y1="90000" x2="96842" y2="90000"/>
                        <a14:foregroundMark x1="82632" y1="94444" x2="82632" y2="94444"/>
                        <a14:foregroundMark x1="73158" y1="98333" x2="73158" y2="98333"/>
                        <a14:backgroundMark x1="8421" y1="4444" x2="8421" y2="4444"/>
                        <a14:backgroundMark x1="4211" y1="12778" x2="526" y2="8333"/>
                        <a14:backgroundMark x1="5789" y1="7222" x2="6842" y2="2778"/>
                        <a14:backgroundMark x1="3158" y1="7778" x2="10526" y2="0"/>
                        <a14:backgroundMark x1="4737" y1="20000" x2="4737" y2="20000"/>
                        <a14:backgroundMark x1="5789" y1="21667" x2="5789" y2="21667"/>
                        <a14:backgroundMark x1="3684" y1="17222" x2="3684" y2="17222"/>
                        <a14:backgroundMark x1="3684" y1="17778" x2="3684" y2="17778"/>
                        <a14:backgroundMark x1="4211" y1="18889" x2="4211" y2="18889"/>
                        <a14:backgroundMark x1="3684" y1="17222" x2="0" y2="12222"/>
                      </a14:backgroundRemoval>
                    </a14:imgEffect>
                    <a14:imgEffect>
                      <a14:saturation sat="8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56410" flipH="1" flipV="1">
            <a:off x="5868353" y="6532093"/>
            <a:ext cx="563373" cy="53372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13A1E0A-D97C-445A-9E0B-F603AE3FD4C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984" b="89976" l="9444" r="93823">
                        <a14:foregroundMark x1="80757" y1="64107" x2="89392" y2="66653"/>
                        <a14:foregroundMark x1="89392" y1="66653" x2="85996" y2="61277"/>
                        <a14:foregroundMark x1="85996" y1="61277" x2="84379" y2="61116"/>
                        <a14:foregroundMark x1="93823" y1="65077" x2="93823" y2="65077"/>
                        <a14:foregroundMark x1="9444" y1="55618" x2="9864" y2="58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32" y="4456634"/>
            <a:ext cx="1745591" cy="13964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rc 2"/>
          <p:cNvSpPr>
            <a:spLocks/>
          </p:cNvSpPr>
          <p:nvPr/>
        </p:nvSpPr>
        <p:spPr bwMode="auto">
          <a:xfrm>
            <a:off x="-534750" y="-856093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grpSp>
        <p:nvGrpSpPr>
          <p:cNvPr id="2" name="Gruppieren 25"/>
          <p:cNvGrpSpPr/>
          <p:nvPr/>
        </p:nvGrpSpPr>
        <p:grpSpPr>
          <a:xfrm>
            <a:off x="571480" y="573126"/>
            <a:ext cx="5143536" cy="714380"/>
            <a:chOff x="571480" y="785786"/>
            <a:chExt cx="5143536" cy="7143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" name="Abgerundetes Rechteck 17"/>
            <p:cNvSpPr/>
            <p:nvPr/>
          </p:nvSpPr>
          <p:spPr>
            <a:xfrm>
              <a:off x="571480" y="785786"/>
              <a:ext cx="5143536" cy="7143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039" name="Text Box 15"/>
            <p:cNvSpPr txBox="1">
              <a:spLocks noChangeArrowheads="1"/>
            </p:cNvSpPr>
            <p:nvPr/>
          </p:nvSpPr>
          <p:spPr bwMode="auto">
            <a:xfrm>
              <a:off x="1071546" y="880974"/>
              <a:ext cx="3390900" cy="61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de-AT" sz="2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rebuchet MS" pitchFamily="34" charset="0"/>
                </a:rPr>
                <a:t>Fanartikel</a:t>
              </a:r>
              <a:endParaRPr kumimoji="0" lang="de-DE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429136" y="0"/>
            <a:ext cx="2428869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8" name="Textfeld 27"/>
          <p:cNvSpPr txBox="1"/>
          <p:nvPr/>
        </p:nvSpPr>
        <p:spPr>
          <a:xfrm>
            <a:off x="1214422" y="164469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kern="1500" cap="all" dirty="0"/>
              <a:t>Sortiment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000108" y="2935347"/>
            <a:ext cx="1143008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Fankappen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1000108" y="4643440"/>
            <a:ext cx="1357322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Fußballtrikots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857232" y="7077097"/>
            <a:ext cx="1071570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Fanschals</a:t>
            </a:r>
          </a:p>
        </p:txBody>
      </p:sp>
      <p:cxnSp>
        <p:nvCxnSpPr>
          <p:cNvPr id="50" name="Gerade Verbindung 49"/>
          <p:cNvCxnSpPr/>
          <p:nvPr/>
        </p:nvCxnSpPr>
        <p:spPr>
          <a:xfrm flipV="1">
            <a:off x="2285991" y="4499624"/>
            <a:ext cx="3672000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eck 50"/>
          <p:cNvSpPr/>
          <p:nvPr/>
        </p:nvSpPr>
        <p:spPr>
          <a:xfrm>
            <a:off x="3071809" y="4430778"/>
            <a:ext cx="2880000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4" name="Textfeld 53"/>
          <p:cNvSpPr txBox="1"/>
          <p:nvPr/>
        </p:nvSpPr>
        <p:spPr>
          <a:xfrm>
            <a:off x="4197972" y="4187558"/>
            <a:ext cx="18573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Fankappen</a:t>
            </a:r>
          </a:p>
        </p:txBody>
      </p:sp>
      <p:sp>
        <p:nvSpPr>
          <p:cNvPr id="55" name="Textfeld 54"/>
          <p:cNvSpPr txBox="1"/>
          <p:nvPr/>
        </p:nvSpPr>
        <p:spPr>
          <a:xfrm>
            <a:off x="4537572" y="6466390"/>
            <a:ext cx="1500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Trikots</a:t>
            </a:r>
          </a:p>
        </p:txBody>
      </p:sp>
      <p:sp>
        <p:nvSpPr>
          <p:cNvPr id="56" name="Textfeld 55"/>
          <p:cNvSpPr txBox="1"/>
          <p:nvPr/>
        </p:nvSpPr>
        <p:spPr>
          <a:xfrm>
            <a:off x="4442758" y="8431306"/>
            <a:ext cx="15563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Schals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2214554" y="3439442"/>
            <a:ext cx="21431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616075" algn="r"/>
              </a:tabLst>
            </a:pPr>
            <a:r>
              <a:rPr lang="de-AT" sz="1000" dirty="0"/>
              <a:t>verstellbaren Metallverschluss und ein zentriertes Frontpanel ohne Naht</a:t>
            </a:r>
          </a:p>
          <a:p>
            <a:pPr>
              <a:tabLst>
                <a:tab pos="1616075" algn="r"/>
              </a:tabLst>
            </a:pPr>
            <a:r>
              <a:rPr lang="de-AT" sz="1000" dirty="0"/>
              <a:t>100 % Baumwolle</a:t>
            </a:r>
          </a:p>
          <a:p>
            <a:pPr>
              <a:tabLst>
                <a:tab pos="1616075" algn="r"/>
              </a:tabLst>
            </a:pPr>
            <a:endParaRPr lang="de-AT" sz="1000" dirty="0"/>
          </a:p>
          <a:p>
            <a:pPr>
              <a:tabLst>
                <a:tab pos="1616075" algn="r"/>
              </a:tabLst>
            </a:pPr>
            <a:r>
              <a:rPr lang="de-AT" sz="1000" dirty="0"/>
              <a:t>bedruckt| verstellbar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FFKV	</a:t>
            </a:r>
            <a:r>
              <a:rPr lang="de-AT" sz="1000" b="1" dirty="0"/>
              <a:t>€ 26,60</a:t>
            </a:r>
          </a:p>
          <a:p>
            <a:pPr>
              <a:tabLst>
                <a:tab pos="1881188" algn="r"/>
              </a:tabLst>
            </a:pPr>
            <a:endParaRPr lang="de-AT" sz="1100" dirty="0"/>
          </a:p>
          <a:p>
            <a:pPr>
              <a:tabLst>
                <a:tab pos="1881188" algn="r"/>
              </a:tabLst>
            </a:pPr>
            <a:endParaRPr lang="de-AT" sz="1100" dirty="0"/>
          </a:p>
        </p:txBody>
      </p:sp>
      <p:cxnSp>
        <p:nvCxnSpPr>
          <p:cNvPr id="33" name="Gerade Verbindung 32"/>
          <p:cNvCxnSpPr/>
          <p:nvPr/>
        </p:nvCxnSpPr>
        <p:spPr>
          <a:xfrm flipV="1">
            <a:off x="2368064" y="6770488"/>
            <a:ext cx="3581595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hteck 33"/>
          <p:cNvSpPr/>
          <p:nvPr/>
        </p:nvSpPr>
        <p:spPr>
          <a:xfrm>
            <a:off x="3153885" y="6701642"/>
            <a:ext cx="2783089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8" name="Textfeld 37"/>
          <p:cNvSpPr txBox="1"/>
          <p:nvPr/>
        </p:nvSpPr>
        <p:spPr>
          <a:xfrm>
            <a:off x="2226429" y="4947008"/>
            <a:ext cx="2571768" cy="215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dirty="0"/>
              <a:t>100 % Polyester und hoch atmungsaktiv</a:t>
            </a:r>
          </a:p>
          <a:p>
            <a:pPr>
              <a:spcAft>
                <a:spcPts val="900"/>
              </a:spcAft>
            </a:pPr>
            <a:r>
              <a:rPr lang="de-AT" sz="1000" dirty="0" err="1"/>
              <a:t>small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257300" algn="l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FFTS	</a:t>
            </a:r>
            <a:r>
              <a:rPr lang="de-AT" sz="1000" b="1" dirty="0"/>
              <a:t>€ 105,-</a:t>
            </a:r>
          </a:p>
          <a:p>
            <a:r>
              <a:rPr lang="de-AT" sz="1000" dirty="0"/>
              <a:t>medium</a:t>
            </a:r>
          </a:p>
          <a:p>
            <a:pPr>
              <a:spcAft>
                <a:spcPts val="500"/>
              </a:spcAft>
              <a:tabLst>
                <a:tab pos="1257300" algn="l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FFTM	</a:t>
            </a:r>
            <a:r>
              <a:rPr lang="de-AT" sz="1000" b="1" dirty="0"/>
              <a:t>€ 105,-</a:t>
            </a:r>
          </a:p>
          <a:p>
            <a:r>
              <a:rPr lang="de-AT" sz="1000" dirty="0"/>
              <a:t>large</a:t>
            </a:r>
          </a:p>
          <a:p>
            <a:pPr>
              <a:spcAft>
                <a:spcPts val="500"/>
              </a:spcAft>
              <a:tabLst>
                <a:tab pos="1257300" algn="l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FFTL	</a:t>
            </a:r>
            <a:r>
              <a:rPr lang="de-AT" sz="1000" b="1" dirty="0"/>
              <a:t>€ 105,-</a:t>
            </a:r>
          </a:p>
          <a:p>
            <a:r>
              <a:rPr lang="de-AT" sz="1000" dirty="0"/>
              <a:t>x-large</a:t>
            </a:r>
          </a:p>
          <a:p>
            <a:pPr>
              <a:spcAft>
                <a:spcPts val="500"/>
              </a:spcAft>
              <a:tabLst>
                <a:tab pos="1257300" algn="l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FFTXL	</a:t>
            </a:r>
            <a:r>
              <a:rPr lang="de-AT" sz="1000" b="1" dirty="0"/>
              <a:t>€ 105,-</a:t>
            </a:r>
          </a:p>
          <a:p>
            <a:pPr>
              <a:tabLst>
                <a:tab pos="1257300" algn="l"/>
              </a:tabLst>
            </a:pPr>
            <a:endParaRPr lang="de-AT" sz="1000" dirty="0"/>
          </a:p>
          <a:p>
            <a:pPr>
              <a:tabLst>
                <a:tab pos="1257300" algn="l"/>
              </a:tabLst>
            </a:pPr>
            <a:endParaRPr lang="de-AT" sz="1000" dirty="0"/>
          </a:p>
        </p:txBody>
      </p:sp>
      <p:sp>
        <p:nvSpPr>
          <p:cNvPr id="43" name="Textfeld 42"/>
          <p:cNvSpPr txBox="1"/>
          <p:nvPr/>
        </p:nvSpPr>
        <p:spPr>
          <a:xfrm>
            <a:off x="1258564" y="2017078"/>
            <a:ext cx="35719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b="1" dirty="0"/>
              <a:t>Bitte Ihren Wunschverein bei Bestellung angeben!</a:t>
            </a:r>
          </a:p>
        </p:txBody>
      </p:sp>
      <p:sp>
        <p:nvSpPr>
          <p:cNvPr id="46" name="Textfeld 45"/>
          <p:cNvSpPr txBox="1"/>
          <p:nvPr/>
        </p:nvSpPr>
        <p:spPr>
          <a:xfrm>
            <a:off x="2198656" y="7862803"/>
            <a:ext cx="2018537" cy="1161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616075" algn="r"/>
              </a:tabLst>
            </a:pPr>
            <a:r>
              <a:rPr lang="de-AT" sz="1000" dirty="0"/>
              <a:t>Qualität | 100 % Polyacryl</a:t>
            </a:r>
          </a:p>
          <a:p>
            <a:pPr>
              <a:spcAft>
                <a:spcPts val="900"/>
              </a:spcAft>
              <a:tabLst>
                <a:tab pos="1616075" algn="r"/>
              </a:tabLst>
            </a:pPr>
            <a:r>
              <a:rPr lang="de-AT" sz="1000" dirty="0"/>
              <a:t>Strickschal</a:t>
            </a:r>
          </a:p>
          <a:p>
            <a:pPr>
              <a:tabLst>
                <a:tab pos="1616075" algn="r"/>
              </a:tabLst>
            </a:pPr>
            <a:r>
              <a:rPr lang="de-AT" sz="1000" dirty="0"/>
              <a:t>180 x 17 cm</a:t>
            </a:r>
          </a:p>
          <a:p>
            <a:pPr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FSCH	</a:t>
            </a:r>
            <a:r>
              <a:rPr lang="de-AT" sz="1000" b="1" dirty="0"/>
              <a:t>€ 21,60</a:t>
            </a:r>
          </a:p>
          <a:p>
            <a:pPr>
              <a:tabLst>
                <a:tab pos="1881188" algn="r"/>
              </a:tabLst>
            </a:pPr>
            <a:endParaRPr lang="de-AT" sz="1100" dirty="0"/>
          </a:p>
          <a:p>
            <a:pPr>
              <a:tabLst>
                <a:tab pos="1881188" algn="r"/>
              </a:tabLst>
            </a:pPr>
            <a:endParaRPr lang="de-AT" sz="1100" dirty="0"/>
          </a:p>
        </p:txBody>
      </p:sp>
      <p:sp>
        <p:nvSpPr>
          <p:cNvPr id="42" name="Textfeld 41"/>
          <p:cNvSpPr txBox="1"/>
          <p:nvPr/>
        </p:nvSpPr>
        <p:spPr>
          <a:xfrm>
            <a:off x="6572254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100" b="1" dirty="0">
                <a:latin typeface="Trebuchet MS" pitchFamily="34" charset="0"/>
              </a:rPr>
              <a:t>6</a:t>
            </a:r>
          </a:p>
        </p:txBody>
      </p:sp>
      <p:cxnSp>
        <p:nvCxnSpPr>
          <p:cNvPr id="45" name="Gerade Verbindung 49">
            <a:extLst>
              <a:ext uri="{FF2B5EF4-FFF2-40B4-BE49-F238E27FC236}">
                <a16:creationId xmlns:a16="http://schemas.microsoft.com/office/drawing/2014/main" id="{36B664C5-1564-4087-BA59-0EBE90960458}"/>
              </a:ext>
            </a:extLst>
          </p:cNvPr>
          <p:cNvCxnSpPr/>
          <p:nvPr/>
        </p:nvCxnSpPr>
        <p:spPr>
          <a:xfrm flipV="1">
            <a:off x="2261886" y="8747965"/>
            <a:ext cx="3672000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hteck 46">
            <a:extLst>
              <a:ext uri="{FF2B5EF4-FFF2-40B4-BE49-F238E27FC236}">
                <a16:creationId xmlns:a16="http://schemas.microsoft.com/office/drawing/2014/main" id="{BA58D228-B837-4DDC-88AC-7BEABDDF768C}"/>
              </a:ext>
            </a:extLst>
          </p:cNvPr>
          <p:cNvSpPr/>
          <p:nvPr/>
        </p:nvSpPr>
        <p:spPr>
          <a:xfrm>
            <a:off x="3047704" y="8679119"/>
            <a:ext cx="2880000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0CC66EA-3F9A-4379-8C79-54D3A4995D04}"/>
              </a:ext>
            </a:extLst>
          </p:cNvPr>
          <p:cNvGrpSpPr/>
          <p:nvPr/>
        </p:nvGrpSpPr>
        <p:grpSpPr>
          <a:xfrm>
            <a:off x="4537572" y="4515635"/>
            <a:ext cx="2626574" cy="2107213"/>
            <a:chOff x="4537572" y="4515635"/>
            <a:chExt cx="2626574" cy="2107213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8831" y="4515635"/>
              <a:ext cx="1545315" cy="1028273"/>
            </a:xfrm>
            <a:prstGeom prst="rect">
              <a:avLst/>
            </a:prstGeom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B7EEAA54-5F1B-4968-9F67-4BEB0972C972}"/>
                </a:ext>
              </a:extLst>
            </p:cNvPr>
            <p:cNvGrpSpPr/>
            <p:nvPr/>
          </p:nvGrpSpPr>
          <p:grpSpPr>
            <a:xfrm>
              <a:off x="4537572" y="4637472"/>
              <a:ext cx="948747" cy="1197860"/>
              <a:chOff x="2387338" y="4637472"/>
              <a:chExt cx="3098981" cy="3977896"/>
            </a:xfrm>
          </p:grpSpPr>
          <p:pic>
            <p:nvPicPr>
              <p:cNvPr id="3" name="Grafik 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008" b="92105" l="966" r="90338">
                            <a14:foregroundMark x1="4831" y1="37594" x2="12560" y2="17293"/>
                            <a14:foregroundMark x1="31884" y1="7519" x2="43961" y2="4511"/>
                            <a14:foregroundMark x1="90338" y1="37594" x2="90821" y2="39850"/>
                            <a14:foregroundMark x1="23671" y1="92857" x2="36715" y2="90602"/>
                            <a14:foregroundMark x1="3382" y1="33083" x2="1449" y2="39474"/>
                            <a14:foregroundMark x1="89855" y1="33083" x2="90338" y2="3797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87338" y="4637472"/>
                <a:ext cx="3098981" cy="3977896"/>
              </a:xfrm>
              <a:prstGeom prst="rect">
                <a:avLst/>
              </a:prstGeom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</p:pic>
          <p:sp>
            <p:nvSpPr>
              <p:cNvPr id="9" name="Flussdiagramm: Verzweigung 8">
                <a:extLst>
                  <a:ext uri="{FF2B5EF4-FFF2-40B4-BE49-F238E27FC236}">
                    <a16:creationId xmlns:a16="http://schemas.microsoft.com/office/drawing/2014/main" id="{56186856-A42A-4515-BEFA-734FD2C06C2A}"/>
                  </a:ext>
                </a:extLst>
              </p:cNvPr>
              <p:cNvSpPr/>
              <p:nvPr/>
            </p:nvSpPr>
            <p:spPr>
              <a:xfrm>
                <a:off x="2980068" y="5268711"/>
                <a:ext cx="633026" cy="289873"/>
              </a:xfrm>
              <a:prstGeom prst="flowChartDecision">
                <a:avLst/>
              </a:prstGeom>
              <a:solidFill>
                <a:srgbClr val="EAEA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2BD82B45-52CB-4D80-887D-8B2B302009D6}"/>
                </a:ext>
              </a:extLst>
            </p:cNvPr>
            <p:cNvGrpSpPr/>
            <p:nvPr/>
          </p:nvGrpSpPr>
          <p:grpSpPr>
            <a:xfrm>
              <a:off x="5140424" y="5419455"/>
              <a:ext cx="1230627" cy="1203393"/>
              <a:chOff x="1829700" y="2081497"/>
              <a:chExt cx="4541351" cy="4541351"/>
            </a:xfrm>
          </p:grpSpPr>
          <p:pic>
            <p:nvPicPr>
              <p:cNvPr id="7" name="Grafik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9700" y="2081497"/>
                <a:ext cx="4541351" cy="4541351"/>
              </a:xfrm>
              <a:prstGeom prst="rect">
                <a:avLst/>
              </a:prstGeom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</p:pic>
          <p:sp>
            <p:nvSpPr>
              <p:cNvPr id="13" name="Flussdiagramm: Verzweigung 12">
                <a:extLst>
                  <a:ext uri="{FF2B5EF4-FFF2-40B4-BE49-F238E27FC236}">
                    <a16:creationId xmlns:a16="http://schemas.microsoft.com/office/drawing/2014/main" id="{60FE5980-1AAA-4DFF-BF45-62699667B48B}"/>
                  </a:ext>
                </a:extLst>
              </p:cNvPr>
              <p:cNvSpPr/>
              <p:nvPr/>
            </p:nvSpPr>
            <p:spPr>
              <a:xfrm>
                <a:off x="3153111" y="3124395"/>
                <a:ext cx="297627" cy="237175"/>
              </a:xfrm>
              <a:prstGeom prst="flowChartDecision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AF230D2E-3B92-46A2-A5A4-0DDA1833953F}"/>
              </a:ext>
            </a:extLst>
          </p:cNvPr>
          <p:cNvGrpSpPr/>
          <p:nvPr/>
        </p:nvGrpSpPr>
        <p:grpSpPr>
          <a:xfrm>
            <a:off x="4487704" y="569082"/>
            <a:ext cx="2078530" cy="2658330"/>
            <a:chOff x="4435033" y="571472"/>
            <a:chExt cx="2078530" cy="2658330"/>
          </a:xfrm>
        </p:grpSpPr>
        <p:pic>
          <p:nvPicPr>
            <p:cNvPr id="35" name="Picture 2" descr="http://offtherecord.at/wp-content/gallery/diverses/img_1485.jpg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</a:blip>
            <a:srcRect/>
            <a:stretch>
              <a:fillRect/>
            </a:stretch>
          </p:blipFill>
          <p:spPr bwMode="auto">
            <a:xfrm>
              <a:off x="4482297" y="571472"/>
              <a:ext cx="950690" cy="7128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A4BE93B7-7DEE-44EC-8776-D15904F45A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485" b="68143" l="8439" r="87131">
                          <a14:foregroundMark x1="84810" y1="32068" x2="84810" y2="32068"/>
                          <a14:foregroundMark x1="60970" y1="9072" x2="60970" y2="9072"/>
                          <a14:foregroundMark x1="56329" y1="6118" x2="56329" y2="6118"/>
                          <a14:foregroundMark x1="87131" y1="46835" x2="87131" y2="46835"/>
                          <a14:foregroundMark x1="50844" y1="68354" x2="50844" y2="68354"/>
                          <a14:foregroundMark x1="8439" y1="64979" x2="8439" y2="649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05" t="4089" r="9651" b="29386"/>
            <a:stretch/>
          </p:blipFill>
          <p:spPr>
            <a:xfrm>
              <a:off x="4771926" y="1873789"/>
              <a:ext cx="1741637" cy="1356013"/>
            </a:xfrm>
            <a:prstGeom prst="rect">
              <a:avLst/>
            </a:prstGeom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525FC54B-1F1C-4C2D-9543-ADC05F9BE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778" b="97778" l="1579" r="96316">
                          <a14:foregroundMark x1="71053" y1="90000" x2="72632" y2="89444"/>
                          <a14:foregroundMark x1="83684" y1="78333" x2="83684" y2="78333"/>
                          <a14:foregroundMark x1="96842" y1="90000" x2="96842" y2="90000"/>
                          <a14:foregroundMark x1="82632" y1="94444" x2="82632" y2="94444"/>
                          <a14:foregroundMark x1="73158" y1="98333" x2="73158" y2="98333"/>
                          <a14:foregroundMark x1="2500" y1="17222" x2="1579" y2="15556"/>
                          <a14:foregroundMark x1="2807" y1="17778" x2="2500" y2="17222"/>
                          <a14:foregroundMark x1="3421" y1="18889" x2="2807" y2="17778"/>
                          <a14:foregroundMark x1="4035" y1="20000" x2="3421" y2="18889"/>
                          <a14:foregroundMark x1="4956" y1="21667" x2="4035" y2="20000"/>
                          <a14:foregroundMark x1="5263" y1="22222" x2="4956" y2="21667"/>
                          <a14:backgroundMark x1="8421" y1="4444" x2="8421" y2="4444"/>
                          <a14:backgroundMark x1="4211" y1="12778" x2="526" y2="8333"/>
                          <a14:backgroundMark x1="5789" y1="7222" x2="6842" y2="2778"/>
                          <a14:backgroundMark x1="3158" y1="7778" x2="10526" y2="0"/>
                          <a14:backgroundMark x1="4737" y1="20000" x2="4737" y2="20000"/>
                          <a14:backgroundMark x1="5789" y1="21667" x2="5789" y2="21667"/>
                          <a14:backgroundMark x1="3684" y1="17222" x2="3684" y2="17222"/>
                          <a14:backgroundMark x1="3684" y1="17778" x2="3684" y2="17778"/>
                          <a14:backgroundMark x1="4211" y1="18889" x2="4211" y2="18889"/>
                        </a14:backgroundRemoval>
                      </a14:imgEffect>
                      <a14:imgEffect>
                        <a14:saturation sat="8000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958862" flipH="1" flipV="1">
              <a:off x="4581738" y="1870467"/>
              <a:ext cx="544067" cy="515431"/>
            </a:xfrm>
            <a:prstGeom prst="rect">
              <a:avLst/>
            </a:prstGeom>
          </p:spPr>
        </p:pic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8CDF7552-F427-49CB-9D44-43D01AEE9CCD}"/>
                </a:ext>
              </a:extLst>
            </p:cNvPr>
            <p:cNvSpPr txBox="1"/>
            <p:nvPr/>
          </p:nvSpPr>
          <p:spPr>
            <a:xfrm>
              <a:off x="4435033" y="1407498"/>
              <a:ext cx="10625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Hier steht Ihr Verein</a:t>
              </a:r>
              <a:endParaRPr lang="de-AT" sz="1100" b="1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DA89D597-D19C-4A08-89B1-3F2B17950DCC}"/>
              </a:ext>
            </a:extLst>
          </p:cNvPr>
          <p:cNvGrpSpPr/>
          <p:nvPr/>
        </p:nvGrpSpPr>
        <p:grpSpPr>
          <a:xfrm>
            <a:off x="4462446" y="6496492"/>
            <a:ext cx="2230244" cy="2012297"/>
            <a:chOff x="4462446" y="6496492"/>
            <a:chExt cx="2230244" cy="2012297"/>
          </a:xfrm>
        </p:grpSpPr>
        <p:pic>
          <p:nvPicPr>
            <p:cNvPr id="1040" name="Picture 16" descr="Z:\FD-Texte\MK\Kataloge\Katalog 2009\Fotos\Fanartikel\Schals\Schal_Juventus Turin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4000" r="93333">
                          <a14:foregroundMark x1="4333" y1="50333" x2="4333" y2="50333"/>
                          <a14:foregroundMark x1="17667" y1="69333" x2="25000" y2="63667"/>
                          <a14:foregroundMark x1="15333" y1="68333" x2="16333" y2="69667"/>
                          <a14:foregroundMark x1="22333" y1="61667" x2="24000" y2="63667"/>
                          <a14:foregroundMark x1="93333" y1="45333" x2="93333" y2="39000"/>
                        </a14:backgroundRemoval>
                      </a14:imgEffect>
                    </a14:imgLayer>
                  </a14:imgProps>
                </a:ext>
              </a:extLst>
            </a:blip>
            <a:srcRect b="26536"/>
            <a:stretch/>
          </p:blipFill>
          <p:spPr bwMode="auto">
            <a:xfrm>
              <a:off x="4462446" y="6912314"/>
              <a:ext cx="2173132" cy="15964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4CC34F84-CDDB-4A85-8642-53A69CEE3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717" b="94331" l="4283" r="96614">
                          <a14:foregroundMark x1="4880" y1="82362" x2="10857" y2="94488"/>
                          <a14:foregroundMark x1="10857" y1="94488" x2="10857" y2="94488"/>
                          <a14:foregroundMark x1="4482" y1="81732" x2="4482" y2="81732"/>
                          <a14:foregroundMark x1="15538" y1="90236" x2="19920" y2="84409"/>
                          <a14:foregroundMark x1="14741" y1="90866" x2="16434" y2="88661"/>
                          <a14:foregroundMark x1="19223" y1="87244" x2="22112" y2="84252"/>
                          <a14:foregroundMark x1="21116" y1="86457" x2="23606" y2="84567"/>
                          <a14:foregroundMark x1="85060" y1="29606" x2="88048" y2="25669"/>
                          <a14:foregroundMark x1="89542" y1="23937" x2="95817" y2="18268"/>
                          <a14:foregroundMark x1="95817" y1="18268" x2="91135" y2="7874"/>
                          <a14:foregroundMark x1="91135" y1="7874" x2="86853" y2="11496"/>
                          <a14:foregroundMark x1="95618" y1="15276" x2="96614" y2="18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3562" y="6496492"/>
              <a:ext cx="2189128" cy="138455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6" name="Ellipse 15">
            <a:extLst>
              <a:ext uri="{FF2B5EF4-FFF2-40B4-BE49-F238E27FC236}">
                <a16:creationId xmlns:a16="http://schemas.microsoft.com/office/drawing/2014/main" id="{0E649A9E-1DF6-4762-A761-B15C966B837E}"/>
              </a:ext>
            </a:extLst>
          </p:cNvPr>
          <p:cNvSpPr/>
          <p:nvPr/>
        </p:nvSpPr>
        <p:spPr>
          <a:xfrm rot="19796001">
            <a:off x="6256624" y="7689782"/>
            <a:ext cx="92786" cy="111311"/>
          </a:xfrm>
          <a:prstGeom prst="ellipse">
            <a:avLst/>
          </a:prstGeom>
          <a:solidFill>
            <a:srgbClr val="C7B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4BAE3F6C-AB55-4734-A326-BF6279098F39}"/>
              </a:ext>
            </a:extLst>
          </p:cNvPr>
          <p:cNvSpPr/>
          <p:nvPr/>
        </p:nvSpPr>
        <p:spPr>
          <a:xfrm rot="19796001">
            <a:off x="6299907" y="7782923"/>
            <a:ext cx="92786" cy="111311"/>
          </a:xfrm>
          <a:prstGeom prst="ellipse">
            <a:avLst/>
          </a:prstGeom>
          <a:solidFill>
            <a:srgbClr val="C7B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70E17CF-8831-4D29-9CF3-729F9E65DABB}"/>
              </a:ext>
            </a:extLst>
          </p:cNvPr>
          <p:cNvSpPr/>
          <p:nvPr/>
        </p:nvSpPr>
        <p:spPr>
          <a:xfrm rot="19796001">
            <a:off x="4732473" y="8172521"/>
            <a:ext cx="192317" cy="111311"/>
          </a:xfrm>
          <a:prstGeom prst="ellipse">
            <a:avLst/>
          </a:prstGeom>
          <a:solidFill>
            <a:srgbClr val="C7B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90D82E52-0C35-41DD-B202-9FAD18BDBD3A}"/>
              </a:ext>
            </a:extLst>
          </p:cNvPr>
          <p:cNvSpPr/>
          <p:nvPr/>
        </p:nvSpPr>
        <p:spPr>
          <a:xfrm rot="19796001">
            <a:off x="4847691" y="8101981"/>
            <a:ext cx="92786" cy="111311"/>
          </a:xfrm>
          <a:prstGeom prst="ellipse">
            <a:avLst/>
          </a:prstGeom>
          <a:solidFill>
            <a:srgbClr val="C7B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B3C29E4-DF2B-476D-9593-85EA710D06A6}"/>
              </a:ext>
            </a:extLst>
          </p:cNvPr>
          <p:cNvSpPr/>
          <p:nvPr/>
        </p:nvSpPr>
        <p:spPr>
          <a:xfrm>
            <a:off x="4727204" y="4914845"/>
            <a:ext cx="478208" cy="261532"/>
          </a:xfrm>
          <a:prstGeom prst="ellipse">
            <a:avLst/>
          </a:prstGeom>
          <a:solidFill>
            <a:srgbClr val="DB0333"/>
          </a:solidFill>
          <a:ln>
            <a:solidFill>
              <a:srgbClr val="DB0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rc 2"/>
          <p:cNvSpPr>
            <a:spLocks/>
          </p:cNvSpPr>
          <p:nvPr/>
        </p:nvSpPr>
        <p:spPr bwMode="auto">
          <a:xfrm>
            <a:off x="-534750" y="-856093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grpSp>
        <p:nvGrpSpPr>
          <p:cNvPr id="2" name="Gruppieren 25"/>
          <p:cNvGrpSpPr/>
          <p:nvPr/>
        </p:nvGrpSpPr>
        <p:grpSpPr>
          <a:xfrm>
            <a:off x="571480" y="573126"/>
            <a:ext cx="5143536" cy="714380"/>
            <a:chOff x="571480" y="785786"/>
            <a:chExt cx="5143536" cy="7143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" name="Abgerundetes Rechteck 17"/>
            <p:cNvSpPr/>
            <p:nvPr/>
          </p:nvSpPr>
          <p:spPr>
            <a:xfrm>
              <a:off x="571480" y="785786"/>
              <a:ext cx="5143536" cy="7143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039" name="Text Box 15"/>
            <p:cNvSpPr txBox="1">
              <a:spLocks noChangeArrowheads="1"/>
            </p:cNvSpPr>
            <p:nvPr/>
          </p:nvSpPr>
          <p:spPr bwMode="auto">
            <a:xfrm>
              <a:off x="1071546" y="880974"/>
              <a:ext cx="3390900" cy="61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de-DE" sz="2600" b="1" dirty="0">
                  <a:solidFill>
                    <a:schemeClr val="bg1"/>
                  </a:solidFill>
                  <a:latin typeface="Trebuchet MS" pitchFamily="34" charset="0"/>
                </a:rPr>
                <a:t>F</a:t>
              </a:r>
              <a:r>
                <a:rPr lang="de-AT" sz="2600" b="1" dirty="0">
                  <a:solidFill>
                    <a:schemeClr val="bg1"/>
                  </a:solidFill>
                  <a:latin typeface="Trebuchet MS" pitchFamily="34" charset="0"/>
                </a:rPr>
                <a:t>IT mit FD</a:t>
              </a:r>
              <a:endParaRPr kumimoji="0" lang="de-DE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492230" y="0"/>
            <a:ext cx="2428869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8" name="Textfeld 27"/>
          <p:cNvSpPr txBox="1"/>
          <p:nvPr/>
        </p:nvSpPr>
        <p:spPr>
          <a:xfrm>
            <a:off x="1214422" y="164469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kern="1500" cap="all" dirty="0"/>
              <a:t>Sortiment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227650" y="2906234"/>
            <a:ext cx="1915465" cy="1017270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kern="1500" dirty="0">
                <a:solidFill>
                  <a:schemeClr val="bg1"/>
                </a:solidFill>
              </a:rPr>
              <a:t>S</a:t>
            </a:r>
            <a:r>
              <a:rPr lang="de-AT" sz="1400" kern="1500" dirty="0">
                <a:solidFill>
                  <a:schemeClr val="bg1"/>
                </a:solidFill>
              </a:rPr>
              <a:t>PAR Natur*pur Bio-Hafer-Drink im Karton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124578" y="5516809"/>
            <a:ext cx="2018537" cy="720566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kern="1500" dirty="0" err="1">
                <a:solidFill>
                  <a:schemeClr val="bg1"/>
                </a:solidFill>
              </a:rPr>
              <a:t>Rotho</a:t>
            </a:r>
            <a:r>
              <a:rPr lang="en-US" sz="1400" kern="1500" dirty="0">
                <a:solidFill>
                  <a:schemeClr val="bg1"/>
                </a:solidFill>
              </a:rPr>
              <a:t> Shaker Rondo 0,5L horizon blue</a:t>
            </a:r>
            <a:endParaRPr lang="de-AT" sz="1400" kern="1500" dirty="0">
              <a:solidFill>
                <a:schemeClr val="bg1"/>
              </a:solidFill>
            </a:endParaRPr>
          </a:p>
        </p:txBody>
      </p:sp>
      <p:cxnSp>
        <p:nvCxnSpPr>
          <p:cNvPr id="50" name="Gerade Verbindung 49"/>
          <p:cNvCxnSpPr>
            <a:cxnSpLocks/>
          </p:cNvCxnSpPr>
          <p:nvPr/>
        </p:nvCxnSpPr>
        <p:spPr>
          <a:xfrm flipV="1">
            <a:off x="2143115" y="5131982"/>
            <a:ext cx="4677262" cy="8346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eld 53"/>
          <p:cNvSpPr txBox="1"/>
          <p:nvPr/>
        </p:nvSpPr>
        <p:spPr>
          <a:xfrm>
            <a:off x="4408895" y="4794664"/>
            <a:ext cx="29698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kern="1500" dirty="0">
                <a:solidFill>
                  <a:schemeClr val="bg1"/>
                </a:solidFill>
              </a:rPr>
              <a:t>S</a:t>
            </a:r>
            <a:r>
              <a:rPr lang="de-AT" sz="1050" kern="1500" dirty="0">
                <a:solidFill>
                  <a:schemeClr val="bg1"/>
                </a:solidFill>
              </a:rPr>
              <a:t>PAR Natur*pur Bio-Hafer-Drink im Karton</a:t>
            </a:r>
          </a:p>
        </p:txBody>
      </p:sp>
      <p:sp>
        <p:nvSpPr>
          <p:cNvPr id="55" name="Textfeld 54"/>
          <p:cNvSpPr txBox="1"/>
          <p:nvPr/>
        </p:nvSpPr>
        <p:spPr>
          <a:xfrm>
            <a:off x="4429131" y="7898270"/>
            <a:ext cx="24288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kern="1500" dirty="0" err="1">
                <a:solidFill>
                  <a:schemeClr val="bg1"/>
                </a:solidFill>
              </a:rPr>
              <a:t>Rotho</a:t>
            </a:r>
            <a:r>
              <a:rPr lang="en-US" sz="1050" kern="1500" dirty="0">
                <a:solidFill>
                  <a:schemeClr val="bg1"/>
                </a:solidFill>
              </a:rPr>
              <a:t> Shaker Rondo 0,5L horizon blue</a:t>
            </a:r>
            <a:endParaRPr lang="de-AT" sz="1050" kern="1500" dirty="0">
              <a:solidFill>
                <a:schemeClr val="bg1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2143115" y="3092942"/>
            <a:ext cx="181733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Hafermilch: So lecker kann umweltbewusst schmecken</a:t>
            </a:r>
          </a:p>
          <a:p>
            <a:endParaRPr lang="de-DE" sz="1000" dirty="0"/>
          </a:p>
          <a:p>
            <a:r>
              <a:rPr lang="de-DE" sz="1000" dirty="0"/>
              <a:t>VEGAN</a:t>
            </a:r>
          </a:p>
          <a:p>
            <a:r>
              <a:rPr lang="de-DE" sz="1000" dirty="0"/>
              <a:t>OHNE Aromastoffzusatz</a:t>
            </a:r>
          </a:p>
          <a:p>
            <a:r>
              <a:rPr lang="de-DE" sz="1000" dirty="0"/>
              <a:t>OHNE Konservierungsstoffe</a:t>
            </a:r>
          </a:p>
          <a:p>
            <a:r>
              <a:rPr lang="de-DE" sz="1000" dirty="0"/>
              <a:t>OHNE Farbstoffzusatz</a:t>
            </a:r>
          </a:p>
          <a:p>
            <a:r>
              <a:rPr lang="de-DE" sz="1000" dirty="0"/>
              <a:t>OHNE Geschmacksverstärker</a:t>
            </a:r>
          </a:p>
          <a:p>
            <a:r>
              <a:rPr lang="de-DE" sz="1000" dirty="0"/>
              <a:t>Karton: 10 Stück</a:t>
            </a:r>
          </a:p>
          <a:p>
            <a:r>
              <a:rPr lang="de-DE" sz="1000" dirty="0"/>
              <a:t>Einweg</a:t>
            </a:r>
          </a:p>
          <a:p>
            <a:endParaRPr lang="de-DE" sz="1000" dirty="0"/>
          </a:p>
        </p:txBody>
      </p:sp>
      <p:cxnSp>
        <p:nvCxnSpPr>
          <p:cNvPr id="33" name="Gerade Verbindung 32"/>
          <p:cNvCxnSpPr>
            <a:cxnSpLocks/>
          </p:cNvCxnSpPr>
          <p:nvPr/>
        </p:nvCxnSpPr>
        <p:spPr>
          <a:xfrm>
            <a:off x="2154080" y="8192334"/>
            <a:ext cx="4438074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hteck 33"/>
          <p:cNvSpPr/>
          <p:nvPr/>
        </p:nvSpPr>
        <p:spPr>
          <a:xfrm>
            <a:off x="3859266" y="8112036"/>
            <a:ext cx="2783089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8" name="Textfeld 37"/>
          <p:cNvSpPr txBox="1"/>
          <p:nvPr/>
        </p:nvSpPr>
        <p:spPr>
          <a:xfrm>
            <a:off x="2194552" y="5593127"/>
            <a:ext cx="2331505" cy="2836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000" dirty="0"/>
              <a:t>Perfekt für das Mitnehmen zum Sport </a:t>
            </a:r>
          </a:p>
          <a:p>
            <a:pPr>
              <a:tabLst>
                <a:tab pos="1257300" algn="l"/>
              </a:tabLst>
            </a:pPr>
            <a:r>
              <a:rPr lang="de-AT" sz="1000" dirty="0"/>
              <a:t>	</a:t>
            </a:r>
          </a:p>
          <a:p>
            <a:pPr>
              <a:spcAft>
                <a:spcPts val="500"/>
              </a:spcAft>
              <a:tabLst>
                <a:tab pos="1257300" algn="l"/>
              </a:tabLst>
            </a:pPr>
            <a:r>
              <a:rPr lang="de-DE" sz="1000" dirty="0"/>
              <a:t>Der hochwertige Shaker RONDO ist mit einem dichten Verschluss und einem im Deckel integrierten Ausguss ausgestattet. </a:t>
            </a:r>
            <a:br>
              <a:rPr lang="de-DE" sz="1000" dirty="0"/>
            </a:br>
            <a:br>
              <a:rPr lang="de-DE" sz="1000" dirty="0"/>
            </a:br>
            <a:r>
              <a:rPr lang="de-DE" sz="1000" dirty="0"/>
              <a:t>Die gut lesbare Skala für Flüssigkeiten ist hilfreich beim Mixen von Salatsaucen, Shakes und vielem mehr. </a:t>
            </a:r>
            <a:br>
              <a:rPr lang="de-DE" sz="1000" dirty="0"/>
            </a:br>
            <a:br>
              <a:rPr lang="de-DE" sz="1000" dirty="0"/>
            </a:br>
            <a:r>
              <a:rPr lang="de-DE" sz="1000" dirty="0"/>
              <a:t>Und dank dem im Becher integrierten Mixrad wird die Flüssigkeit wunderbar sämig.</a:t>
            </a:r>
            <a:br>
              <a:rPr lang="de-DE" sz="1000" dirty="0"/>
            </a:br>
            <a:br>
              <a:rPr lang="de-DE" sz="1000" dirty="0"/>
            </a:br>
            <a:r>
              <a:rPr lang="de-DE" sz="1000" dirty="0"/>
              <a:t>Größe:0,5 L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257300" algn="l"/>
              </a:tabLst>
            </a:pPr>
            <a:endParaRPr lang="de-AT" sz="1000" b="1" dirty="0"/>
          </a:p>
          <a:p>
            <a:pPr>
              <a:spcAft>
                <a:spcPts val="500"/>
              </a:spcAft>
              <a:tabLst>
                <a:tab pos="1257300" algn="l"/>
              </a:tabLst>
            </a:pPr>
            <a:r>
              <a:rPr lang="de-AT" sz="1000" b="1" dirty="0"/>
              <a:t>	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6572254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100" b="1" dirty="0">
                <a:latin typeface="Trebuchet MS" pitchFamily="34" charset="0"/>
              </a:rPr>
              <a:t>7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9D36E62D-C6E5-4D1D-BB46-E2D35F213701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97" b="94647" l="9636" r="89936">
                        <a14:foregroundMark x1="33619" y1="11349" x2="46253" y2="5139"/>
                        <a14:foregroundMark x1="46253" y1="5139" x2="59743" y2="7923"/>
                        <a14:foregroundMark x1="59743" y1="7923" x2="63812" y2="7495"/>
                        <a14:foregroundMark x1="46253" y1="4497" x2="46253" y2="4497"/>
                        <a14:foregroundMark x1="57388" y1="86081" x2="49679" y2="94647"/>
                        <a14:foregroundMark x1="49679" y1="94647" x2="38972" y2="91006"/>
                        <a14:foregroundMark x1="31049" y1="91649" x2="30124" y2="87381"/>
                        <a14:foregroundMark x1="30193" y1="61670" x2="32546" y2="72469"/>
                        <a14:foregroundMark x1="31486" y1="72423" x2="31049" y2="66167"/>
                        <a14:foregroundMark x1="30407" y1="69807" x2="32120" y2="80728"/>
                        <a14:foregroundMark x1="31263" y1="80086" x2="30193" y2="78373"/>
                        <a14:backgroundMark x1="30035" y1="81052" x2="29764" y2="87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220" y="2226488"/>
            <a:ext cx="3279526" cy="2585323"/>
          </a:xfrm>
          <a:prstGeom prst="rect">
            <a:avLst/>
          </a:prstGeom>
          <a:noFill/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72E6F33-C15B-4879-ADD0-D5B8F32BFD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82" b="94861" l="9636" r="89936">
                        <a14:foregroundMark x1="48394" y1="92719" x2="48394" y2="92719"/>
                        <a14:foregroundMark x1="47966" y1="94861" x2="47966" y2="94861"/>
                        <a14:foregroundMark x1="47537" y1="9208" x2="47537" y2="9208"/>
                        <a14:foregroundMark x1="47537" y1="5782" x2="47537" y2="57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6458" y="5243269"/>
            <a:ext cx="2345696" cy="2345696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9A6E7550-029C-4CC9-9115-1CF1C7C6E493}"/>
              </a:ext>
            </a:extLst>
          </p:cNvPr>
          <p:cNvSpPr/>
          <p:nvPr/>
        </p:nvSpPr>
        <p:spPr>
          <a:xfrm>
            <a:off x="4037288" y="5014406"/>
            <a:ext cx="2783089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CA9D895-552B-42D6-9FB4-4A48E0BF6285}"/>
              </a:ext>
            </a:extLst>
          </p:cNvPr>
          <p:cNvSpPr txBox="1"/>
          <p:nvPr/>
        </p:nvSpPr>
        <p:spPr>
          <a:xfrm>
            <a:off x="2171660" y="7901477"/>
            <a:ext cx="2237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dirty="0"/>
              <a:t>Art Nr. RSRHB                                  € </a:t>
            </a:r>
            <a:r>
              <a:rPr lang="de-AT" sz="1000" b="1" dirty="0"/>
              <a:t>6,99</a:t>
            </a:r>
          </a:p>
          <a:p>
            <a:endParaRPr lang="de-AT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E724BD7-23FE-428A-AB46-23B4F09164BD}"/>
              </a:ext>
            </a:extLst>
          </p:cNvPr>
          <p:cNvSpPr txBox="1"/>
          <p:nvPr/>
        </p:nvSpPr>
        <p:spPr>
          <a:xfrm>
            <a:off x="2080919" y="4695422"/>
            <a:ext cx="3015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dirty="0"/>
              <a:t>Art Nr. SNBHD	</a:t>
            </a:r>
            <a:r>
              <a:rPr lang="de-AT" sz="1800" dirty="0"/>
              <a:t>	</a:t>
            </a:r>
            <a:r>
              <a:rPr lang="de-AT" sz="1000" dirty="0"/>
              <a:t>€ </a:t>
            </a:r>
            <a:r>
              <a:rPr lang="de-AT" sz="1000" b="1" dirty="0"/>
              <a:t>13,00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c 2">
            <a:extLst>
              <a:ext uri="{FF2B5EF4-FFF2-40B4-BE49-F238E27FC236}">
                <a16:creationId xmlns:a16="http://schemas.microsoft.com/office/drawing/2014/main" id="{FC39187D-34DE-48BE-AA9A-2DEFC9E11370}"/>
              </a:ext>
            </a:extLst>
          </p:cNvPr>
          <p:cNvSpPr>
            <a:spLocks/>
          </p:cNvSpPr>
          <p:nvPr/>
        </p:nvSpPr>
        <p:spPr bwMode="auto">
          <a:xfrm>
            <a:off x="-534750" y="-856093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28" name="Abgerundetes Rechteck 17">
            <a:extLst>
              <a:ext uri="{FF2B5EF4-FFF2-40B4-BE49-F238E27FC236}">
                <a16:creationId xmlns:a16="http://schemas.microsoft.com/office/drawing/2014/main" id="{0AAF6BBF-4348-481D-83AB-134981D615F5}"/>
              </a:ext>
            </a:extLst>
          </p:cNvPr>
          <p:cNvSpPr/>
          <p:nvPr/>
        </p:nvSpPr>
        <p:spPr>
          <a:xfrm>
            <a:off x="571480" y="463961"/>
            <a:ext cx="5143536" cy="71438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de-DE" sz="2600" b="1" dirty="0">
                <a:solidFill>
                  <a:schemeClr val="bg1"/>
                </a:solidFill>
                <a:latin typeface="Trebuchet MS" pitchFamily="34" charset="0"/>
              </a:rPr>
              <a:t>	F</a:t>
            </a:r>
            <a:r>
              <a:rPr lang="de-AT" sz="2600" b="1" dirty="0">
                <a:solidFill>
                  <a:schemeClr val="bg1"/>
                </a:solidFill>
                <a:latin typeface="Trebuchet MS" pitchFamily="34" charset="0"/>
              </a:rPr>
              <a:t>IT mit FD</a:t>
            </a:r>
            <a:endParaRPr lang="de-DE" sz="26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4CBED81-6B9E-46E4-9AE4-6EF96C7F1766}"/>
              </a:ext>
            </a:extLst>
          </p:cNvPr>
          <p:cNvSpPr txBox="1"/>
          <p:nvPr/>
        </p:nvSpPr>
        <p:spPr>
          <a:xfrm>
            <a:off x="227650" y="2498395"/>
            <a:ext cx="1915465" cy="1313974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400" kern="1500" dirty="0">
                <a:solidFill>
                  <a:schemeClr val="bg1"/>
                </a:solidFill>
              </a:rPr>
              <a:t>Prime Hydration Lemon Lime </a:t>
            </a:r>
            <a:r>
              <a:rPr lang="de-DE" sz="1400" kern="1500" dirty="0" err="1">
                <a:solidFill>
                  <a:schemeClr val="bg1"/>
                </a:solidFill>
              </a:rPr>
              <a:t>Flavour</a:t>
            </a:r>
            <a:br>
              <a:rPr lang="de-DE" sz="1400" kern="1500" dirty="0">
                <a:solidFill>
                  <a:schemeClr val="bg1"/>
                </a:solidFill>
              </a:rPr>
            </a:br>
            <a:r>
              <a:rPr lang="de-DE" sz="1400" kern="1500" dirty="0">
                <a:solidFill>
                  <a:schemeClr val="bg1"/>
                </a:solidFill>
              </a:rPr>
              <a:t>12er Pack	</a:t>
            </a:r>
            <a:endParaRPr lang="de-AT" sz="1400" kern="1500" dirty="0">
              <a:solidFill>
                <a:schemeClr val="bg1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8C0C1ED-4F3C-4650-BA67-4CD183778DF0}"/>
              </a:ext>
            </a:extLst>
          </p:cNvPr>
          <p:cNvSpPr txBox="1"/>
          <p:nvPr/>
        </p:nvSpPr>
        <p:spPr>
          <a:xfrm>
            <a:off x="76183" y="5860673"/>
            <a:ext cx="2018537" cy="720566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CARA BIO Duschgel 200ml 6er Pack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3B2F10E-9329-4ADB-8B50-4391B22D9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258" y="-2478"/>
            <a:ext cx="2428869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424DB32-A48A-4654-8498-54F7BF46B113}"/>
              </a:ext>
            </a:extLst>
          </p:cNvPr>
          <p:cNvSpPr/>
          <p:nvPr/>
        </p:nvSpPr>
        <p:spPr>
          <a:xfrm>
            <a:off x="3865550" y="5024277"/>
            <a:ext cx="2797924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2D848BD-C712-4BBB-883A-30F8D8E91B08}"/>
              </a:ext>
            </a:extLst>
          </p:cNvPr>
          <p:cNvSpPr txBox="1"/>
          <p:nvPr/>
        </p:nvSpPr>
        <p:spPr>
          <a:xfrm>
            <a:off x="2269291" y="2420635"/>
            <a:ext cx="1674450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dirty="0"/>
              <a:t>Perfekt nach dem Training um wieder ordentlich Kraft zu haben	</a:t>
            </a:r>
            <a:br>
              <a:rPr lang="de-AT" sz="1000" dirty="0"/>
            </a:br>
            <a:endParaRPr lang="de-AT" sz="1000" dirty="0"/>
          </a:p>
          <a:p>
            <a:r>
              <a:rPr lang="de-AT" sz="1000" dirty="0"/>
              <a:t>Zutaten: Wasser, Kokosnusswasser aus Konzentrat 10 %, Säuerungsmittel</a:t>
            </a:r>
            <a:br>
              <a:rPr lang="de-AT" sz="1000" dirty="0"/>
            </a:br>
            <a:r>
              <a:rPr lang="de-AT" sz="1000" dirty="0"/>
              <a:t>(Citronensäure)</a:t>
            </a:r>
            <a:br>
              <a:rPr lang="de-AT" sz="1000" dirty="0"/>
            </a:br>
            <a:r>
              <a:rPr lang="de-AT" sz="1000" dirty="0"/>
              <a:t>koffeinfrei</a:t>
            </a:r>
            <a:br>
              <a:rPr lang="de-AT" sz="1000" dirty="0"/>
            </a:br>
            <a:br>
              <a:rPr lang="de-AT" sz="1000" dirty="0"/>
            </a:br>
            <a:r>
              <a:rPr lang="de-AT" sz="1000" dirty="0"/>
              <a:t>Karton: 12Stück</a:t>
            </a:r>
          </a:p>
          <a:p>
            <a:pPr>
              <a:tabLst>
                <a:tab pos="1616075" algn="r"/>
              </a:tabLst>
            </a:pPr>
            <a:r>
              <a:rPr lang="de-AT" sz="1000" dirty="0"/>
              <a:t>EINWEG</a:t>
            </a:r>
          </a:p>
          <a:p>
            <a:pPr>
              <a:tabLst>
                <a:tab pos="1616075" algn="r"/>
              </a:tabLst>
            </a:pPr>
            <a:br>
              <a:rPr lang="de-AT" sz="1000" dirty="0"/>
            </a:br>
            <a:br>
              <a:rPr lang="de-AT" sz="1000" dirty="0"/>
            </a:br>
            <a:r>
              <a:rPr lang="de-AT" sz="1000" dirty="0"/>
              <a:t>Art Nr. PHLLF	</a:t>
            </a:r>
          </a:p>
          <a:p>
            <a:pPr>
              <a:tabLst>
                <a:tab pos="1881188" algn="r"/>
              </a:tabLst>
            </a:pPr>
            <a:endParaRPr lang="de-AT" sz="1000" dirty="0"/>
          </a:p>
          <a:p>
            <a:pPr>
              <a:tabLst>
                <a:tab pos="1881188" algn="r"/>
              </a:tabLst>
            </a:pPr>
            <a:endParaRPr lang="de-AT" sz="1100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D8AB994-32B8-4FD8-879D-91853CDFFE91}"/>
              </a:ext>
            </a:extLst>
          </p:cNvPr>
          <p:cNvSpPr/>
          <p:nvPr/>
        </p:nvSpPr>
        <p:spPr>
          <a:xfrm>
            <a:off x="3865549" y="8053694"/>
            <a:ext cx="2824151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592F6BD-BBAB-4C8B-96B9-7D692ABCD5AC}"/>
              </a:ext>
            </a:extLst>
          </p:cNvPr>
          <p:cNvSpPr txBox="1"/>
          <p:nvPr/>
        </p:nvSpPr>
        <p:spPr>
          <a:xfrm>
            <a:off x="2153463" y="5760451"/>
            <a:ext cx="236543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000" b="0" i="0">
                <a:solidFill>
                  <a:srgbClr val="000000"/>
                </a:solidFill>
                <a:effectLst/>
                <a:latin typeface="Helvetica" panose="020B0604020202020204" pitchFamily="34" charset="0"/>
              </a:defRPr>
            </a:lvl1pPr>
          </a:lstStyle>
          <a:p>
            <a:endParaRPr lang="de-DE" dirty="0"/>
          </a:p>
          <a:p>
            <a:r>
              <a:rPr lang="de-DE" dirty="0"/>
              <a:t>Auf Deine nasse Haut auftragen, aufschäumen und anschließend gut und gefühlvoll mit Wasser abspülen.</a:t>
            </a:r>
          </a:p>
          <a:p>
            <a:r>
              <a:rPr lang="de-DE" dirty="0"/>
              <a:t> </a:t>
            </a:r>
          </a:p>
          <a:p>
            <a:r>
              <a:rPr lang="de-AT" dirty="0"/>
              <a:t>	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	</a:t>
            </a:r>
          </a:p>
          <a:p>
            <a:r>
              <a:rPr lang="de-AT" dirty="0"/>
              <a:t>Karton: 6 Stück	</a:t>
            </a:r>
          </a:p>
          <a:p>
            <a:r>
              <a:rPr lang="de-DE" dirty="0"/>
              <a:t>hergestellt in Österreich</a:t>
            </a:r>
          </a:p>
          <a:p>
            <a:endParaRPr lang="de-AT" dirty="0"/>
          </a:p>
          <a:p>
            <a:endParaRPr lang="de-AT" dirty="0"/>
          </a:p>
          <a:p>
            <a:br>
              <a:rPr lang="de-AT" dirty="0"/>
            </a:br>
            <a:endParaRPr lang="de-AT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21CED9F0-DC22-475E-8FE1-3EF0E7B2D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12" b="96574" l="9636" r="89936">
                        <a14:foregroundMark x1="48822" y1="3640" x2="50321" y2="15203"/>
                        <a14:foregroundMark x1="41113" y1="93362" x2="57388" y2="92291"/>
                        <a14:foregroundMark x1="59957" y1="96574" x2="37045" y2="95503"/>
                        <a14:foregroundMark x1="43469" y1="9636" x2="43897" y2="19914"/>
                        <a14:foregroundMark x1="57388" y1="10707" x2="56959" y2="218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99414" y="1808658"/>
            <a:ext cx="2620855" cy="262085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B31DF0B9-DB85-4F2E-BC66-5A8F44B40F18}"/>
              </a:ext>
            </a:extLst>
          </p:cNvPr>
          <p:cNvSpPr txBox="1"/>
          <p:nvPr/>
        </p:nvSpPr>
        <p:spPr>
          <a:xfrm>
            <a:off x="4596805" y="4775578"/>
            <a:ext cx="2214094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kern="1500" dirty="0">
                <a:solidFill>
                  <a:schemeClr val="bg1"/>
                </a:solidFill>
              </a:rPr>
              <a:t>Prime Hydration Lemon Lime </a:t>
            </a:r>
            <a:r>
              <a:rPr lang="de-DE" sz="1050" kern="1500" dirty="0" err="1">
                <a:solidFill>
                  <a:schemeClr val="bg1"/>
                </a:solidFill>
              </a:rPr>
              <a:t>Flavour</a:t>
            </a:r>
            <a:endParaRPr lang="de-AT" sz="1050" kern="1500" dirty="0">
              <a:solidFill>
                <a:schemeClr val="bg1"/>
              </a:solidFill>
            </a:endParaRPr>
          </a:p>
          <a:p>
            <a:endParaRPr lang="de-AT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AB95B32-2570-46D2-8C4C-47F9DCF7F07A}"/>
              </a:ext>
            </a:extLst>
          </p:cNvPr>
          <p:cNvSpPr txBox="1"/>
          <p:nvPr/>
        </p:nvSpPr>
        <p:spPr>
          <a:xfrm>
            <a:off x="2143115" y="7853639"/>
            <a:ext cx="3098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dirty="0"/>
              <a:t>Art Nr. CBCD		€ </a:t>
            </a:r>
            <a:r>
              <a:rPr lang="de-AT" sz="1000" b="1" dirty="0"/>
              <a:t>13,80</a:t>
            </a:r>
          </a:p>
          <a:p>
            <a:r>
              <a:rPr lang="de-DE" sz="1000" b="1" dirty="0"/>
              <a:t>		 </a:t>
            </a:r>
            <a:endParaRPr lang="de-AT" sz="1000" b="1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663ADE94-77CD-4C3B-9A9F-311117F102E8}"/>
              </a:ext>
            </a:extLst>
          </p:cNvPr>
          <p:cNvSpPr txBox="1"/>
          <p:nvPr/>
        </p:nvSpPr>
        <p:spPr>
          <a:xfrm>
            <a:off x="4726241" y="7827497"/>
            <a:ext cx="22844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kern="1500" dirty="0">
                <a:solidFill>
                  <a:schemeClr val="bg1"/>
                </a:solidFill>
              </a:rPr>
              <a:t>CARA BIO Duschgel 200ml 6er Pack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F4741325-D76A-48A4-90C8-FE574282B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50" b="94647" l="9850" r="89936">
                        <a14:foregroundMark x1="56317" y1="79015" x2="50749" y2="89507"/>
                        <a14:foregroundMark x1="50749" y1="89507" x2="47752" y2="81799"/>
                        <a14:foregroundMark x1="41970" y1="79229" x2="54406" y2="90283"/>
                        <a14:foregroundMark x1="58489" y1="89046" x2="57388" y2="81585"/>
                        <a14:foregroundMark x1="58030" y1="84797" x2="45610" y2="88009"/>
                        <a14:foregroundMark x1="45610" y1="88009" x2="41605" y2="82841"/>
                        <a14:foregroundMark x1="41866" y1="77746" x2="46895" y2="89293"/>
                        <a14:foregroundMark x1="46895" y1="89293" x2="53105" y2="89507"/>
                        <a14:foregroundMark x1="53819" y1="90461" x2="40685" y2="83726"/>
                        <a14:foregroundMark x1="42612" y1="80300" x2="54812" y2="90160"/>
                        <a14:foregroundMark x1="43255" y1="77302" x2="45396" y2="90364"/>
                        <a14:foregroundMark x1="45396" y1="90364" x2="53185" y2="90945"/>
                        <a14:foregroundMark x1="56656" y1="89601" x2="41328" y2="88437"/>
                        <a14:foregroundMark x1="41328" y1="88437" x2="41756" y2="86938"/>
                        <a14:foregroundMark x1="39615" y1="81156" x2="44968" y2="89722"/>
                        <a14:foregroundMark x1="39615" y1="84582" x2="46681" y2="89722"/>
                        <a14:backgroundMark x1="62313" y1="91435" x2="55246" y2="93576"/>
                        <a14:backgroundMark x1="38330" y1="75589" x2="37901" y2="83940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5406" y="5359273"/>
            <a:ext cx="2525605" cy="2525605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EEF92686-8ED4-43C4-81B5-6854ACB0849F}"/>
              </a:ext>
            </a:extLst>
          </p:cNvPr>
          <p:cNvSpPr txBox="1"/>
          <p:nvPr/>
        </p:nvSpPr>
        <p:spPr>
          <a:xfrm>
            <a:off x="6572254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Trebuchet MS" pitchFamily="34" charset="0"/>
              </a:rPr>
              <a:t>8</a:t>
            </a:r>
            <a:endParaRPr lang="de-AT" sz="1100" b="1" dirty="0">
              <a:latin typeface="Trebuchet MS" pitchFamily="34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044ADA5-60F0-4AF3-80D3-9555925FC192}"/>
              </a:ext>
            </a:extLst>
          </p:cNvPr>
          <p:cNvSpPr txBox="1"/>
          <p:nvPr/>
        </p:nvSpPr>
        <p:spPr>
          <a:xfrm>
            <a:off x="3995657" y="4824222"/>
            <a:ext cx="768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/>
              <a:t>€41,80	</a:t>
            </a:r>
            <a:endParaRPr lang="de-AT" sz="1000" b="1" dirty="0"/>
          </a:p>
        </p:txBody>
      </p:sp>
    </p:spTree>
    <p:extLst>
      <p:ext uri="{BB962C8B-B14F-4D97-AF65-F5344CB8AC3E}">
        <p14:creationId xmlns:p14="http://schemas.microsoft.com/office/powerpoint/2010/main" val="1162901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rc 2"/>
          <p:cNvSpPr>
            <a:spLocks/>
          </p:cNvSpPr>
          <p:nvPr/>
        </p:nvSpPr>
        <p:spPr bwMode="auto">
          <a:xfrm>
            <a:off x="-534750" y="-856093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grpSp>
        <p:nvGrpSpPr>
          <p:cNvPr id="2" name="Gruppieren 25"/>
          <p:cNvGrpSpPr/>
          <p:nvPr/>
        </p:nvGrpSpPr>
        <p:grpSpPr>
          <a:xfrm>
            <a:off x="571480" y="500034"/>
            <a:ext cx="4714908" cy="714380"/>
            <a:chOff x="571480" y="785786"/>
            <a:chExt cx="5143536" cy="7143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" name="Abgerundetes Rechteck 17"/>
            <p:cNvSpPr/>
            <p:nvPr/>
          </p:nvSpPr>
          <p:spPr>
            <a:xfrm>
              <a:off x="571480" y="785786"/>
              <a:ext cx="5143536" cy="7143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039" name="Text Box 15"/>
            <p:cNvSpPr txBox="1">
              <a:spLocks noChangeArrowheads="1"/>
            </p:cNvSpPr>
            <p:nvPr/>
          </p:nvSpPr>
          <p:spPr bwMode="auto">
            <a:xfrm>
              <a:off x="1071546" y="880974"/>
              <a:ext cx="3390900" cy="61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de-AT" sz="2600" b="1" dirty="0">
                  <a:solidFill>
                    <a:schemeClr val="bg1"/>
                  </a:solidFill>
                  <a:latin typeface="Trebuchet MS" pitchFamily="34" charset="0"/>
                </a:rPr>
                <a:t>Trainingssets</a:t>
              </a:r>
              <a:endParaRPr kumimoji="0" lang="de-DE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429136" y="0"/>
            <a:ext cx="2428869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9" name="Textfeld 18"/>
          <p:cNvSpPr txBox="1"/>
          <p:nvPr/>
        </p:nvSpPr>
        <p:spPr>
          <a:xfrm>
            <a:off x="785794" y="1928794"/>
            <a:ext cx="1857388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Trainingsset  Herren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857232" y="5357818"/>
            <a:ext cx="1857388" cy="423863"/>
          </a:xfrm>
          <a:prstGeom prst="roundRect">
            <a:avLst>
              <a:gd name="adj" fmla="val 47436"/>
            </a:avLst>
          </a:prstGeom>
          <a:solidFill>
            <a:schemeClr val="tx1">
              <a:lumMod val="85000"/>
              <a:lumOff val="15000"/>
            </a:schemeClr>
          </a:solidFill>
          <a:effectLst/>
        </p:spPr>
        <p:txBody>
          <a:bodyPr wrap="square" rtlCol="0">
            <a:spAutoFit/>
          </a:bodyPr>
          <a:lstStyle/>
          <a:p>
            <a:r>
              <a:rPr lang="de-AT" sz="1400" kern="1500" dirty="0">
                <a:solidFill>
                  <a:schemeClr val="bg1"/>
                </a:solidFill>
              </a:rPr>
              <a:t>Trainingsset Damen</a:t>
            </a:r>
          </a:p>
        </p:txBody>
      </p:sp>
      <p:cxnSp>
        <p:nvCxnSpPr>
          <p:cNvPr id="50" name="Gerade Verbindung 49"/>
          <p:cNvCxnSpPr/>
          <p:nvPr/>
        </p:nvCxnSpPr>
        <p:spPr>
          <a:xfrm flipV="1">
            <a:off x="2143115" y="4991955"/>
            <a:ext cx="3672000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eck 50"/>
          <p:cNvSpPr/>
          <p:nvPr/>
        </p:nvSpPr>
        <p:spPr>
          <a:xfrm>
            <a:off x="2928933" y="4923109"/>
            <a:ext cx="2880000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4" name="Textfeld 53"/>
          <p:cNvSpPr txBox="1"/>
          <p:nvPr/>
        </p:nvSpPr>
        <p:spPr>
          <a:xfrm>
            <a:off x="4055096" y="4679889"/>
            <a:ext cx="18573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Herren</a:t>
            </a:r>
          </a:p>
        </p:txBody>
      </p:sp>
      <p:sp>
        <p:nvSpPr>
          <p:cNvPr id="55" name="Textfeld 54"/>
          <p:cNvSpPr txBox="1"/>
          <p:nvPr/>
        </p:nvSpPr>
        <p:spPr>
          <a:xfrm>
            <a:off x="4394696" y="8513364"/>
            <a:ext cx="1500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050" b="1" dirty="0">
                <a:solidFill>
                  <a:schemeClr val="bg1"/>
                </a:solidFill>
                <a:latin typeface="Trebuchet MS" pitchFamily="34" charset="0"/>
              </a:rPr>
              <a:t>Damen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2071682" y="3383491"/>
            <a:ext cx="2018537" cy="2444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616075" algn="r"/>
              </a:tabLst>
            </a:pPr>
            <a:r>
              <a:rPr lang="de-AT" sz="1000" dirty="0" err="1"/>
              <a:t>small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TSHS	</a:t>
            </a:r>
            <a:r>
              <a:rPr lang="de-AT" sz="1000" b="1" dirty="0"/>
              <a:t>€ 370</a:t>
            </a:r>
            <a:r>
              <a:rPr lang="de-AT" sz="1000" dirty="0"/>
              <a:t>,-</a:t>
            </a:r>
          </a:p>
          <a:p>
            <a:pPr>
              <a:tabLst>
                <a:tab pos="1616075" algn="r"/>
              </a:tabLst>
            </a:pPr>
            <a:r>
              <a:rPr lang="de-AT" sz="1000" dirty="0"/>
              <a:t>medium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TSHM	</a:t>
            </a:r>
            <a:r>
              <a:rPr lang="de-AT" sz="1000" b="1" dirty="0"/>
              <a:t>€ 370,-</a:t>
            </a:r>
          </a:p>
          <a:p>
            <a:pPr>
              <a:tabLst>
                <a:tab pos="1616075" algn="r"/>
              </a:tabLst>
            </a:pPr>
            <a:r>
              <a:rPr lang="de-AT" sz="1000" dirty="0"/>
              <a:t>large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TSHL	</a:t>
            </a:r>
            <a:r>
              <a:rPr lang="de-AT" sz="1000" b="1" dirty="0"/>
              <a:t>€ 370,-</a:t>
            </a:r>
          </a:p>
          <a:p>
            <a:pPr>
              <a:tabLst>
                <a:tab pos="1616075" algn="r"/>
              </a:tabLst>
            </a:pPr>
            <a:r>
              <a:rPr lang="de-AT" sz="1000" dirty="0"/>
              <a:t>x-large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TSHXL	</a:t>
            </a:r>
            <a:r>
              <a:rPr lang="de-AT" sz="1000" b="1" dirty="0"/>
              <a:t>€ 370</a:t>
            </a:r>
            <a:r>
              <a:rPr lang="de-AT" sz="1000" dirty="0"/>
              <a:t>,-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endParaRPr lang="de-AT" sz="1000" dirty="0"/>
          </a:p>
          <a:p>
            <a:pPr>
              <a:tabLst>
                <a:tab pos="1616075" algn="r"/>
              </a:tabLst>
            </a:pPr>
            <a:endParaRPr lang="de-AT" sz="1000" dirty="0"/>
          </a:p>
          <a:p>
            <a:pPr>
              <a:tabLst>
                <a:tab pos="1616075" algn="r"/>
              </a:tabLst>
            </a:pPr>
            <a:endParaRPr lang="de-AT" sz="1000" dirty="0"/>
          </a:p>
          <a:p>
            <a:pPr>
              <a:tabLst>
                <a:tab pos="1881188" algn="r"/>
              </a:tabLst>
            </a:pPr>
            <a:endParaRPr lang="de-AT" sz="1100" dirty="0"/>
          </a:p>
          <a:p>
            <a:pPr>
              <a:tabLst>
                <a:tab pos="1881188" algn="r"/>
              </a:tabLst>
            </a:pPr>
            <a:endParaRPr lang="de-AT" sz="1100" dirty="0"/>
          </a:p>
        </p:txBody>
      </p:sp>
      <p:cxnSp>
        <p:nvCxnSpPr>
          <p:cNvPr id="33" name="Gerade Verbindung 32"/>
          <p:cNvCxnSpPr/>
          <p:nvPr/>
        </p:nvCxnSpPr>
        <p:spPr>
          <a:xfrm flipV="1">
            <a:off x="2225187" y="8817462"/>
            <a:ext cx="3581595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hteck 33"/>
          <p:cNvSpPr/>
          <p:nvPr/>
        </p:nvSpPr>
        <p:spPr>
          <a:xfrm>
            <a:off x="3011009" y="8748616"/>
            <a:ext cx="2783089" cy="1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4BAC9C75-3FB7-403C-8F05-C270E402C14F}"/>
              </a:ext>
            </a:extLst>
          </p:cNvPr>
          <p:cNvGrpSpPr/>
          <p:nvPr/>
        </p:nvGrpSpPr>
        <p:grpSpPr>
          <a:xfrm>
            <a:off x="4429132" y="1739559"/>
            <a:ext cx="2063720" cy="2832441"/>
            <a:chOff x="4429132" y="1739559"/>
            <a:chExt cx="2063720" cy="2832441"/>
          </a:xfrm>
        </p:grpSpPr>
        <p:pic>
          <p:nvPicPr>
            <p:cNvPr id="3075" name="Picture 3" descr="Z:\FD-Texte\MK\Kataloge\Katalog 2009\Fotos\set_herren3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59" b="89940" l="9859" r="92958">
                          <a14:foregroundMark x1="57344" y1="73441" x2="57344" y2="73441"/>
                          <a14:foregroundMark x1="57545" y1="73038" x2="57545" y2="74044"/>
                          <a14:foregroundMark x1="48290" y1="64185" x2="48290" y2="64185"/>
                          <a14:foregroundMark x1="73441" y1="24547" x2="71630" y2="38431"/>
                          <a14:foregroundMark x1="70624" y1="19517" x2="85915" y2="39638"/>
                          <a14:foregroundMark x1="85915" y1="39638" x2="87324" y2="62777"/>
                          <a14:foregroundMark x1="87324" y1="62777" x2="85915" y2="68612"/>
                          <a14:foregroundMark x1="68410" y1="43461" x2="68410" y2="43461"/>
                          <a14:foregroundMark x1="76056" y1="11871" x2="76056" y2="11871"/>
                          <a14:foregroundMark x1="70423" y1="42254" x2="70423" y2="42254"/>
                          <a14:foregroundMark x1="70423" y1="42254" x2="67807" y2="49095"/>
                          <a14:foregroundMark x1="71429" y1="37827" x2="68209" y2="50503"/>
                          <a14:foregroundMark x1="77666" y1="12274" x2="77666" y2="12274"/>
                          <a14:foregroundMark x1="92958" y1="32394" x2="92958" y2="32394"/>
                          <a14:foregroundMark x1="80080" y1="11670" x2="80080" y2="11670"/>
                          <a14:backgroundMark x1="21328" y1="49698" x2="19920" y2="56137"/>
                          <a14:backgroundMark x1="48491" y1="50905" x2="48692" y2="60966"/>
                          <a14:backgroundMark x1="48491" y1="44869" x2="48491" y2="44869"/>
                          <a14:backgroundMark x1="21730" y1="45070" x2="21730" y2="45070"/>
                          <a14:backgroundMark x1="21529" y1="44467" x2="21529" y2="44467"/>
                          <a14:backgroundMark x1="48491" y1="44467" x2="48491" y2="44467"/>
                          <a14:backgroundMark x1="34406" y1="74245" x2="34406" y2="74245"/>
                          <a14:backgroundMark x1="58149" y1="63581" x2="58149" y2="63581"/>
                          <a14:backgroundMark x1="57948" y1="49497" x2="57948" y2="49497"/>
                          <a14:backgroundMark x1="57143" y1="40644" x2="57143" y2="40644"/>
                          <a14:backgroundMark x1="56338" y1="35815" x2="56338" y2="35815"/>
                          <a14:backgroundMark x1="55734" y1="32394" x2="55734" y2="32394"/>
                          <a14:backgroundMark x1="26157" y1="22535" x2="26157" y2="22535"/>
                          <a14:backgroundMark x1="12072" y1="54728" x2="12072" y2="54728"/>
                          <a14:backgroundMark x1="54326" y1="29175" x2="54326" y2="29175"/>
                          <a14:backgroundMark x1="52113" y1="25553" x2="52113" y2="25553"/>
                          <a14:backgroundMark x1="55131" y1="30785" x2="55131" y2="30785"/>
                          <a14:backgroundMark x1="56539" y1="36821" x2="56539" y2="36821"/>
                          <a14:backgroundMark x1="45070" y1="22535" x2="45070" y2="22535"/>
                          <a14:backgroundMark x1="43260" y1="20926" x2="43260" y2="20926"/>
                          <a14:backgroundMark x1="55936" y1="33803" x2="55936" y2="33803"/>
                          <a14:backgroundMark x1="48491" y1="72435" x2="48491" y2="72435"/>
                          <a14:backgroundMark x1="46278" y1="73038" x2="46278" y2="73038"/>
                          <a14:backgroundMark x1="19115" y1="76056" x2="19115" y2="76056"/>
                          <a14:backgroundMark x1="51107" y1="76258" x2="51107" y2="76258"/>
                          <a14:backgroundMark x1="48491" y1="44064" x2="48491" y2="44064"/>
                          <a14:backgroundMark x1="19316" y1="73441" x2="19316" y2="73441"/>
                          <a14:backgroundMark x1="57545" y1="75855" x2="57545" y2="75855"/>
                          <a14:backgroundMark x1="48491" y1="64185" x2="48491" y2="64185"/>
                          <a14:backgroundMark x1="23742" y1="73642" x2="23742" y2="73642"/>
                          <a14:backgroundMark x1="40644" y1="74245" x2="40644" y2="74245"/>
                          <a14:backgroundMark x1="44668" y1="73642" x2="44668" y2="73642"/>
                          <a14:backgroundMark x1="47686" y1="72837" x2="47686" y2="72837"/>
                        </a14:backgroundRemoval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32" y="1739559"/>
              <a:ext cx="2063720" cy="2063720"/>
            </a:xfrm>
            <a:prstGeom prst="rect">
              <a:avLst/>
            </a:prstGeom>
            <a:noFill/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  <p:pic>
          <p:nvPicPr>
            <p:cNvPr id="3077" name="Picture 5" descr="Z:\FD-Texte\MK\Kataloge\Katalog 2009\Fotos\set_herren_tasche2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59" b="89627" l="1329" r="95017">
                          <a14:foregroundMark x1="9967" y1="41909" x2="9967" y2="41909"/>
                          <a14:foregroundMark x1="5980" y1="63485" x2="5980" y2="63485"/>
                          <a14:foregroundMark x1="1661" y1="66805" x2="1661" y2="66805"/>
                          <a14:foregroundMark x1="95017" y1="50622" x2="95017" y2="50622"/>
                        </a14:backgroundRemoval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6322" y="3571868"/>
              <a:ext cx="1250165" cy="1000132"/>
            </a:xfrm>
            <a:prstGeom prst="rect">
              <a:avLst/>
            </a:prstGeom>
            <a:noFill/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</p:grpSp>
      <p:sp>
        <p:nvSpPr>
          <p:cNvPr id="29" name="Textfeld 28"/>
          <p:cNvSpPr txBox="1"/>
          <p:nvPr/>
        </p:nvSpPr>
        <p:spPr>
          <a:xfrm>
            <a:off x="2071682" y="7231513"/>
            <a:ext cx="2018537" cy="222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616075" algn="r"/>
              </a:tabLst>
            </a:pPr>
            <a:r>
              <a:rPr lang="de-AT" sz="1000" dirty="0" err="1"/>
              <a:t>small</a:t>
            </a:r>
            <a:endParaRPr lang="de-AT" sz="1000" dirty="0"/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</a:t>
            </a:r>
            <a:r>
              <a:rPr lang="de-AT" sz="1000" dirty="0">
                <a:solidFill>
                  <a:srgbClr val="000000"/>
                </a:solidFill>
              </a:rPr>
              <a:t>TSFS</a:t>
            </a:r>
            <a:r>
              <a:rPr lang="de-AT" sz="1000" dirty="0"/>
              <a:t>	</a:t>
            </a:r>
            <a:r>
              <a:rPr lang="de-AT" sz="1000" b="1" dirty="0"/>
              <a:t>€ 370,-</a:t>
            </a:r>
          </a:p>
          <a:p>
            <a:pPr>
              <a:tabLst>
                <a:tab pos="1616075" algn="r"/>
              </a:tabLst>
            </a:pPr>
            <a:r>
              <a:rPr lang="de-AT" sz="1000" dirty="0"/>
              <a:t>medium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</a:t>
            </a:r>
            <a:r>
              <a:rPr lang="de-AT" sz="1000" dirty="0">
                <a:solidFill>
                  <a:srgbClr val="000000"/>
                </a:solidFill>
              </a:rPr>
              <a:t>TSFM</a:t>
            </a:r>
            <a:r>
              <a:rPr lang="de-AT" sz="1000" dirty="0"/>
              <a:t>	</a:t>
            </a:r>
            <a:r>
              <a:rPr lang="de-AT" sz="1000" b="1" dirty="0"/>
              <a:t>€ 370,-</a:t>
            </a:r>
          </a:p>
          <a:p>
            <a:pPr>
              <a:tabLst>
                <a:tab pos="1616075" algn="r"/>
              </a:tabLst>
            </a:pPr>
            <a:r>
              <a:rPr lang="de-AT" sz="1000" dirty="0"/>
              <a:t>large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</a:t>
            </a:r>
            <a:r>
              <a:rPr lang="de-AT" sz="1000" dirty="0">
                <a:solidFill>
                  <a:srgbClr val="000000"/>
                </a:solidFill>
              </a:rPr>
              <a:t>TSFL</a:t>
            </a:r>
            <a:r>
              <a:rPr lang="de-AT" sz="1000" dirty="0"/>
              <a:t>	</a:t>
            </a:r>
            <a:r>
              <a:rPr lang="de-AT" sz="1000" b="1" dirty="0"/>
              <a:t>€ 370,-</a:t>
            </a:r>
          </a:p>
          <a:p>
            <a:pPr>
              <a:tabLst>
                <a:tab pos="1616075" algn="r"/>
              </a:tabLst>
            </a:pPr>
            <a:r>
              <a:rPr lang="de-AT" sz="1000" dirty="0"/>
              <a:t>x-large</a:t>
            </a:r>
          </a:p>
          <a:p>
            <a:pPr>
              <a:spcAft>
                <a:spcPts val="500"/>
              </a:spcAft>
              <a:tabLst>
                <a:tab pos="1616075" algn="r"/>
              </a:tabLst>
            </a:pPr>
            <a:r>
              <a:rPr lang="de-AT" sz="1000" dirty="0" err="1"/>
              <a:t>Art.Nr</a:t>
            </a:r>
            <a:r>
              <a:rPr lang="de-AT" sz="1000" dirty="0"/>
              <a:t>.: </a:t>
            </a:r>
            <a:r>
              <a:rPr lang="de-AT" sz="1000" dirty="0">
                <a:solidFill>
                  <a:srgbClr val="000000"/>
                </a:solidFill>
              </a:rPr>
              <a:t>TSFXL</a:t>
            </a:r>
            <a:r>
              <a:rPr lang="de-AT" sz="1000" dirty="0"/>
              <a:t>	</a:t>
            </a:r>
            <a:r>
              <a:rPr lang="de-AT" sz="1000" b="1" dirty="0"/>
              <a:t>€ 370,-</a:t>
            </a:r>
          </a:p>
          <a:p>
            <a:pPr>
              <a:tabLst>
                <a:tab pos="1616075" algn="r"/>
              </a:tabLst>
            </a:pPr>
            <a:endParaRPr lang="de-AT" sz="1000" dirty="0"/>
          </a:p>
          <a:p>
            <a:pPr>
              <a:tabLst>
                <a:tab pos="1616075" algn="r"/>
              </a:tabLst>
            </a:pPr>
            <a:endParaRPr lang="de-AT" sz="1000" dirty="0"/>
          </a:p>
          <a:p>
            <a:pPr>
              <a:tabLst>
                <a:tab pos="1881188" algn="r"/>
              </a:tabLst>
            </a:pPr>
            <a:endParaRPr lang="de-AT" sz="1100" dirty="0"/>
          </a:p>
          <a:p>
            <a:pPr>
              <a:tabLst>
                <a:tab pos="1881188" algn="r"/>
              </a:tabLst>
            </a:pPr>
            <a:endParaRPr lang="de-AT" sz="1100" dirty="0"/>
          </a:p>
        </p:txBody>
      </p:sp>
      <p:pic>
        <p:nvPicPr>
          <p:cNvPr id="2052" name="Picture 4" descr="http://pharma.roche-presse.de/download/fotos/infografiken/001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494" t="29340" r="2884" b="46821"/>
          <a:stretch>
            <a:fillRect/>
          </a:stretch>
        </p:blipFill>
        <p:spPr bwMode="auto">
          <a:xfrm>
            <a:off x="2928421" y="5105398"/>
            <a:ext cx="657230" cy="714380"/>
          </a:xfrm>
          <a:prstGeom prst="rect">
            <a:avLst/>
          </a:prstGeom>
          <a:noFill/>
        </p:spPr>
      </p:pic>
      <p:pic>
        <p:nvPicPr>
          <p:cNvPr id="2056" name="Picture 8" descr="http://www.besta.de/produktbilder/maennernylon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EDF1F2"/>
              </a:clrFrom>
              <a:clrTo>
                <a:srgbClr val="EDF1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6921" y="1564094"/>
            <a:ext cx="1143000" cy="962025"/>
          </a:xfrm>
          <a:prstGeom prst="rect">
            <a:avLst/>
          </a:prstGeom>
          <a:noFill/>
        </p:spPr>
      </p:pic>
      <p:pic>
        <p:nvPicPr>
          <p:cNvPr id="41" name="Picture 2" descr="Z:\FD-Texte\MK\Kataloge\Katalog 2009\Fotos\runnign.jpg"/>
          <p:cNvPicPr>
            <a:picLocks noChangeAspect="1" noChangeArrowheads="1"/>
          </p:cNvPicPr>
          <p:nvPr/>
        </p:nvPicPr>
        <p:blipFill>
          <a:blip r:embed="rId8" cstate="print">
            <a:grayscl/>
          </a:blip>
          <a:srcRect/>
          <a:stretch>
            <a:fillRect/>
          </a:stretch>
        </p:blipFill>
        <p:spPr bwMode="auto">
          <a:xfrm>
            <a:off x="4473274" y="500034"/>
            <a:ext cx="1071570" cy="714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5" name="Textfeld 34"/>
          <p:cNvSpPr txBox="1"/>
          <p:nvPr/>
        </p:nvSpPr>
        <p:spPr>
          <a:xfrm>
            <a:off x="6572254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Trebuchet MS" pitchFamily="34" charset="0"/>
              </a:rPr>
              <a:t>9</a:t>
            </a:r>
            <a:endParaRPr lang="de-AT" sz="1100" b="1" dirty="0">
              <a:latin typeface="Trebuchet MS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1571612" y="2412242"/>
            <a:ext cx="28575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81188" algn="r"/>
              </a:tabLst>
            </a:pPr>
            <a:r>
              <a:rPr lang="de-AT" sz="1100" dirty="0"/>
              <a:t>Unser Herren Trainingsset besteht aus </a:t>
            </a:r>
          </a:p>
          <a:p>
            <a:pPr>
              <a:buFontTx/>
              <a:buChar char="-"/>
              <a:tabLst>
                <a:tab pos="1881188" algn="r"/>
              </a:tabLst>
            </a:pPr>
            <a:r>
              <a:rPr lang="de-AT" sz="1100" dirty="0"/>
              <a:t> atmungsaktive Trainingsjacke</a:t>
            </a:r>
          </a:p>
          <a:p>
            <a:pPr>
              <a:buFontTx/>
              <a:buChar char="-"/>
              <a:tabLst>
                <a:tab pos="1881188" algn="r"/>
              </a:tabLst>
            </a:pPr>
            <a:r>
              <a:rPr lang="de-AT" sz="1100" dirty="0"/>
              <a:t> </a:t>
            </a:r>
            <a:r>
              <a:rPr lang="de-AT" sz="1100" dirty="0" err="1"/>
              <a:t>Laufhose</a:t>
            </a:r>
            <a:r>
              <a:rPr lang="de-AT" sz="1100" dirty="0"/>
              <a:t> mit absoluter Bewegungsfreiheit</a:t>
            </a:r>
          </a:p>
          <a:p>
            <a:pPr>
              <a:buFontTx/>
              <a:buChar char="-"/>
              <a:tabLst>
                <a:tab pos="1881188" algn="r"/>
              </a:tabLst>
            </a:pPr>
            <a:r>
              <a:rPr lang="de-AT" sz="1100" dirty="0"/>
              <a:t> geräumige Sporttasche mit zahlreichen </a:t>
            </a:r>
            <a:br>
              <a:rPr lang="de-AT" sz="1100" dirty="0"/>
            </a:br>
            <a:r>
              <a:rPr lang="de-AT" sz="1100" dirty="0"/>
              <a:t>  Innenfächern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1500174" y="5828978"/>
            <a:ext cx="2928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81188" algn="r"/>
              </a:tabLst>
            </a:pPr>
            <a:r>
              <a:rPr lang="de-AT" sz="1100" dirty="0"/>
              <a:t>Unser Damen Trainingsset besteht aus </a:t>
            </a:r>
          </a:p>
          <a:p>
            <a:pPr>
              <a:buFontTx/>
              <a:buChar char="-"/>
              <a:tabLst>
                <a:tab pos="1881188" algn="r"/>
              </a:tabLst>
            </a:pPr>
            <a:r>
              <a:rPr lang="de-AT" sz="1100" dirty="0"/>
              <a:t> strapazierfähige Trainingsjacke, schützt bei </a:t>
            </a:r>
            <a:br>
              <a:rPr lang="de-AT" sz="1100" dirty="0"/>
            </a:br>
            <a:r>
              <a:rPr lang="de-AT" sz="1100" dirty="0"/>
              <a:t>  Wind und Regen</a:t>
            </a:r>
          </a:p>
          <a:p>
            <a:pPr>
              <a:buFontTx/>
              <a:buChar char="-"/>
              <a:tabLst>
                <a:tab pos="1881188" algn="r"/>
              </a:tabLst>
            </a:pPr>
            <a:r>
              <a:rPr lang="de-AT" sz="1100" dirty="0"/>
              <a:t> elastische </a:t>
            </a:r>
            <a:r>
              <a:rPr lang="de-AT" sz="1100" dirty="0" err="1"/>
              <a:t>Laufhose</a:t>
            </a:r>
            <a:r>
              <a:rPr lang="de-AT" sz="1100" dirty="0"/>
              <a:t> für optimale Passform</a:t>
            </a:r>
          </a:p>
          <a:p>
            <a:pPr>
              <a:buFontTx/>
              <a:buChar char="-"/>
              <a:tabLst>
                <a:tab pos="1881188" algn="r"/>
              </a:tabLst>
            </a:pPr>
            <a:r>
              <a:rPr lang="de-AT" sz="1100" dirty="0"/>
              <a:t> Puls- und Stoppuhr mit Alarm, Datum- und  </a:t>
            </a:r>
            <a:br>
              <a:rPr lang="de-AT" sz="1100" dirty="0"/>
            </a:br>
            <a:r>
              <a:rPr lang="de-AT" sz="1100" dirty="0"/>
              <a:t>  </a:t>
            </a:r>
            <a:r>
              <a:rPr lang="de-AT" sz="1100" dirty="0" err="1"/>
              <a:t>Wochentagsanzeige</a:t>
            </a:r>
            <a:r>
              <a:rPr lang="de-AT" sz="1100" dirty="0"/>
              <a:t>, EKG genaue Herzfrequenz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D8E8F772-B0FD-4A97-94FD-793253728A6F}"/>
              </a:ext>
            </a:extLst>
          </p:cNvPr>
          <p:cNvGrpSpPr/>
          <p:nvPr/>
        </p:nvGrpSpPr>
        <p:grpSpPr>
          <a:xfrm>
            <a:off x="4357694" y="5715010"/>
            <a:ext cx="2500306" cy="2784071"/>
            <a:chOff x="4357694" y="5715010"/>
            <a:chExt cx="2500306" cy="2784071"/>
          </a:xfrm>
        </p:grpSpPr>
        <p:pic>
          <p:nvPicPr>
            <p:cNvPr id="3080" name="Picture 8" descr="Z:\FD-Texte\MK\Kataloge\Katalog 2009\Fotos\set_frauen_hose2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3734" b="74578" l="28667" r="71335"/>
                      </a14:imgEffect>
                    </a14:imgLayer>
                  </a14:imgProps>
                </a:ext>
              </a:extLst>
            </a:blip>
            <a:srcRect l="23334" t="17378" r="23332" b="19066"/>
            <a:stretch>
              <a:fillRect/>
            </a:stretch>
          </p:blipFill>
          <p:spPr bwMode="auto">
            <a:xfrm>
              <a:off x="5714992" y="5857884"/>
              <a:ext cx="1143008" cy="1857388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  <p:grpSp>
          <p:nvGrpSpPr>
            <p:cNvPr id="27" name="Gruppieren 26"/>
            <p:cNvGrpSpPr/>
            <p:nvPr/>
          </p:nvGrpSpPr>
          <p:grpSpPr>
            <a:xfrm>
              <a:off x="4357694" y="5715010"/>
              <a:ext cx="1614466" cy="1614466"/>
              <a:chOff x="4357694" y="5715008"/>
              <a:chExt cx="1614466" cy="161446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Rechteck 24"/>
              <p:cNvSpPr/>
              <p:nvPr/>
            </p:nvSpPr>
            <p:spPr>
              <a:xfrm rot="3887761">
                <a:off x="4864585" y="5892882"/>
                <a:ext cx="95058" cy="1105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26" name="Rechteck 25"/>
              <p:cNvSpPr/>
              <p:nvPr/>
            </p:nvSpPr>
            <p:spPr>
              <a:xfrm rot="3887761">
                <a:off x="5213945" y="5877101"/>
                <a:ext cx="95058" cy="1105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pic>
            <p:nvPicPr>
              <p:cNvPr id="3082" name="Picture 10" descr="Z:\FD-Texte\MK\Kataloge\Katalog 2009\Fotos\set_frauen_jacke2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flipH="1">
                <a:off x="4357694" y="5715008"/>
                <a:ext cx="1614466" cy="1614466"/>
              </a:xfrm>
              <a:prstGeom prst="rect">
                <a:avLst/>
              </a:prstGeom>
              <a:noFill/>
            </p:spPr>
          </p:pic>
        </p:grpSp>
        <p:pic>
          <p:nvPicPr>
            <p:cNvPr id="4102" name="Picture 6" descr="http://www.sanitaetshaus-brinkmann.de/shop/catalog/images/pulsuhr_pm50.jpg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>
                          <a14:foregroundMark x1="72639" y1="56627" x2="72566" y2="57013"/>
                          <a14:foregroundMark x1="72662" y1="56502" x2="72639" y2="56627"/>
                          <a14:backgroundMark x1="59788" y1="75904" x2="44444" y2="79116"/>
                          <a14:backgroundMark x1="44444" y1="79116" x2="37566" y2="76707"/>
                          <a14:backgroundMark x1="75661" y1="52610" x2="73016" y2="56627"/>
                          <a14:backgroundMark x1="72487" y1="57028" x2="73016" y2="58635"/>
                          <a14:backgroundMark x1="72487" y1="56627" x2="72487" y2="56627"/>
                        </a14:backgroundRemoval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6215" y="7108508"/>
              <a:ext cx="1057469" cy="1390573"/>
            </a:xfrm>
            <a:prstGeom prst="rect">
              <a:avLst/>
            </a:prstGeom>
            <a:noFill/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</p:grpSp>
      <p:sp>
        <p:nvSpPr>
          <p:cNvPr id="40" name="Ellipse 39"/>
          <p:cNvSpPr/>
          <p:nvPr/>
        </p:nvSpPr>
        <p:spPr>
          <a:xfrm>
            <a:off x="5429264" y="4000496"/>
            <a:ext cx="142876" cy="1428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3" name="Ellipse 42"/>
          <p:cNvSpPr/>
          <p:nvPr/>
        </p:nvSpPr>
        <p:spPr>
          <a:xfrm>
            <a:off x="5214950" y="6000760"/>
            <a:ext cx="142876" cy="142876"/>
          </a:xfrm>
          <a:prstGeom prst="ellipse">
            <a:avLst/>
          </a:prstGeom>
          <a:solidFill>
            <a:srgbClr val="38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8" name="Ellipse 37"/>
          <p:cNvSpPr/>
          <p:nvPr/>
        </p:nvSpPr>
        <p:spPr>
          <a:xfrm>
            <a:off x="6500834" y="7358082"/>
            <a:ext cx="142876" cy="142876"/>
          </a:xfrm>
          <a:prstGeom prst="ellipse">
            <a:avLst/>
          </a:prstGeom>
          <a:solidFill>
            <a:srgbClr val="49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rc 2"/>
          <p:cNvSpPr>
            <a:spLocks/>
          </p:cNvSpPr>
          <p:nvPr/>
        </p:nvSpPr>
        <p:spPr bwMode="auto">
          <a:xfrm>
            <a:off x="-534750" y="-856093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18" name="Abgerundetes Rechteck 17"/>
          <p:cNvSpPr/>
          <p:nvPr/>
        </p:nvSpPr>
        <p:spPr>
          <a:xfrm>
            <a:off x="571480" y="500034"/>
            <a:ext cx="5143536" cy="71438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1071546" y="624639"/>
            <a:ext cx="428628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de-AT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itchFamily="34" charset="0"/>
              </a:rPr>
              <a:t>Geschäftsbedingungen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928670" y="1571604"/>
            <a:ext cx="5143536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50" dirty="0"/>
              <a:t>    Diese Verkaufs- und Lieferbedingungen gelten für alle geschäftlichen Beziehungen    </a:t>
            </a:r>
            <a:br>
              <a:rPr lang="de-AT" sz="1050" dirty="0"/>
            </a:br>
            <a:r>
              <a:rPr lang="de-AT" sz="1050" dirty="0"/>
              <a:t>     zwischen Future Design und dem Käufer. Abweichende Vereinbarungen, in welcher   </a:t>
            </a:r>
            <a:br>
              <a:rPr lang="de-AT" sz="1050" dirty="0"/>
            </a:br>
            <a:r>
              <a:rPr lang="de-AT" sz="1050" dirty="0"/>
              <a:t>      Form auch immer, sind nur dann verbindlich, wenn sie von uns schriftlich bestätigt </a:t>
            </a:r>
            <a:br>
              <a:rPr lang="de-AT" sz="1050" dirty="0"/>
            </a:br>
            <a:r>
              <a:rPr lang="de-AT" sz="1050" dirty="0"/>
              <a:t>       werden. Aufträge gelten erst mit der Lieferung als angenommen.</a:t>
            </a:r>
          </a:p>
          <a:p>
            <a:pPr>
              <a:spcAft>
                <a:spcPts val="600"/>
              </a:spcAft>
            </a:pPr>
            <a:endParaRPr lang="de-AT" sz="1050" dirty="0"/>
          </a:p>
        </p:txBody>
      </p:sp>
      <p:sp>
        <p:nvSpPr>
          <p:cNvPr id="27" name="Textfeld 26"/>
          <p:cNvSpPr txBox="1"/>
          <p:nvPr/>
        </p:nvSpPr>
        <p:spPr>
          <a:xfrm>
            <a:off x="1071546" y="2609200"/>
            <a:ext cx="51435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dirty="0"/>
              <a:t>  Unsere Preise verstehen sich ab Werk, unverzollt (=DDU) und inkl. 20 % gesetzlicher </a:t>
            </a:r>
          </a:p>
          <a:p>
            <a:r>
              <a:rPr lang="de-AT" sz="1050" dirty="0"/>
              <a:t>   Umsatzsteuer.</a:t>
            </a:r>
          </a:p>
          <a:p>
            <a:r>
              <a:rPr lang="de-AT" sz="1050" dirty="0"/>
              <a:t>        </a:t>
            </a:r>
          </a:p>
          <a:p>
            <a:pPr>
              <a:tabLst>
                <a:tab pos="361950" algn="l"/>
              </a:tabLst>
            </a:pPr>
            <a:endParaRPr lang="de-AT" sz="1050" dirty="0"/>
          </a:p>
        </p:txBody>
      </p:sp>
      <p:sp>
        <p:nvSpPr>
          <p:cNvPr id="11" name="Textfeld 10"/>
          <p:cNvSpPr txBox="1"/>
          <p:nvPr/>
        </p:nvSpPr>
        <p:spPr>
          <a:xfrm>
            <a:off x="1214422" y="3311714"/>
            <a:ext cx="485778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dirty="0"/>
              <a:t>Die Lieferfrist von max. 3 Wochen beginnt mit dem Datum, mit dem wir die   Bestellung erhalten. Überschreiten wir jedoch den vereinbarten Liefertermin, so ist der Käufer berechtigt, uns schriftlich eine Nachfrist von 2 Wochen zur Lieferung zu setzten. Sollte selbst dann noch nicht von uns  geliefert werden, ist der Käufer berechtigt, vom Vertrag zurückzutreten.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226870" y="4530913"/>
            <a:ext cx="4794418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50" dirty="0">
                <a:sym typeface="Wingdings" pitchFamily="2" charset="2"/>
              </a:rPr>
              <a:t>   - 2 % Skonto bei Zahlungen innerhalb von 20 Tagen</a:t>
            </a:r>
          </a:p>
          <a:p>
            <a:r>
              <a:rPr lang="de-AT" sz="1050" dirty="0">
                <a:sym typeface="Wingdings" pitchFamily="2" charset="2"/>
              </a:rPr>
              <a:t>   - Netto Kassa bei Zahlungen innerhalb von 60 Tagen</a:t>
            </a:r>
          </a:p>
          <a:p>
            <a:endParaRPr lang="de-AT" sz="1050" dirty="0">
              <a:sym typeface="Wingdings" pitchFamily="2" charset="2"/>
            </a:endParaRPr>
          </a:p>
          <a:p>
            <a:r>
              <a:rPr lang="de-AT" sz="1050" dirty="0"/>
              <a:t>   Sämtliche von uns gelieferten Waren bleiben bis zur endgültigen Zahlung unser </a:t>
            </a:r>
            <a:br>
              <a:rPr lang="de-AT" sz="1050" dirty="0"/>
            </a:br>
            <a:r>
              <a:rPr lang="de-AT" sz="1050" dirty="0"/>
              <a:t>   Eigentum.  Unsere UID-Nr.: ATU  30007408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1000108" y="6892806"/>
            <a:ext cx="50889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dirty="0"/>
              <a:t>   Bei Zahlungsverzug verpflichtet sich der Käufer, die Verzugszinsen (2 % über dem  </a:t>
            </a:r>
            <a:br>
              <a:rPr lang="de-AT" sz="1050" dirty="0"/>
            </a:br>
            <a:r>
              <a:rPr lang="de-AT" sz="1050" dirty="0"/>
              <a:t> ortsüblichen Kontokorrentkreditsatz p. a.) zu bezahlen.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907580" y="7740812"/>
            <a:ext cx="51435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dirty="0"/>
              <a:t>Beanstandungen können nur sofort nach Erhalt der Waren geltend gemacht werden.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89150" y="8332966"/>
            <a:ext cx="50720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dirty="0"/>
              <a:t>      Für alle sich aus den Geschäften ergebenden Rechte und Pflichten gilt für beide   </a:t>
            </a:r>
            <a:br>
              <a:rPr lang="de-AT" sz="1050" dirty="0"/>
            </a:br>
            <a:r>
              <a:rPr lang="de-AT" sz="1050" dirty="0"/>
              <a:t>    Parteien Neumarkt als Erfüllungsort und Gerichtsstand.</a:t>
            </a:r>
          </a:p>
        </p:txBody>
      </p:sp>
      <p:cxnSp>
        <p:nvCxnSpPr>
          <p:cNvPr id="25" name="Gerade Verbindung 24"/>
          <p:cNvCxnSpPr/>
          <p:nvPr/>
        </p:nvCxnSpPr>
        <p:spPr>
          <a:xfrm flipV="1">
            <a:off x="785794" y="1563026"/>
            <a:ext cx="720000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/>
          <p:cNvSpPr txBox="1"/>
          <p:nvPr/>
        </p:nvSpPr>
        <p:spPr>
          <a:xfrm>
            <a:off x="1466836" y="1409678"/>
            <a:ext cx="928694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50" b="1" dirty="0">
                <a:latin typeface="Trebuchet MS" pitchFamily="34" charset="0"/>
              </a:rPr>
              <a:t>Allgemein</a:t>
            </a:r>
            <a:endParaRPr lang="de-AT" sz="1050" dirty="0"/>
          </a:p>
        </p:txBody>
      </p:sp>
      <p:sp>
        <p:nvSpPr>
          <p:cNvPr id="40" name="Ellipse 39"/>
          <p:cNvSpPr/>
          <p:nvPr/>
        </p:nvSpPr>
        <p:spPr>
          <a:xfrm>
            <a:off x="642918" y="1500166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1" name="Ellipse 40"/>
          <p:cNvSpPr/>
          <p:nvPr/>
        </p:nvSpPr>
        <p:spPr>
          <a:xfrm>
            <a:off x="776269" y="2547287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2" name="Ellipse 41"/>
          <p:cNvSpPr/>
          <p:nvPr/>
        </p:nvSpPr>
        <p:spPr>
          <a:xfrm>
            <a:off x="836712" y="3212803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3" name="Ellipse 42"/>
          <p:cNvSpPr/>
          <p:nvPr/>
        </p:nvSpPr>
        <p:spPr>
          <a:xfrm>
            <a:off x="969693" y="4465802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4" name="Ellipse 43"/>
          <p:cNvSpPr/>
          <p:nvPr/>
        </p:nvSpPr>
        <p:spPr>
          <a:xfrm>
            <a:off x="842944" y="6784376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5" name="Ellipse 44"/>
          <p:cNvSpPr/>
          <p:nvPr/>
        </p:nvSpPr>
        <p:spPr>
          <a:xfrm>
            <a:off x="764704" y="7566346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6" name="Ellipse 45"/>
          <p:cNvSpPr/>
          <p:nvPr/>
        </p:nvSpPr>
        <p:spPr>
          <a:xfrm>
            <a:off x="638928" y="8230965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48" name="Gerade Verbindung 47"/>
          <p:cNvCxnSpPr/>
          <p:nvPr/>
        </p:nvCxnSpPr>
        <p:spPr>
          <a:xfrm flipV="1">
            <a:off x="938195" y="2619672"/>
            <a:ext cx="720000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1619237" y="2466324"/>
            <a:ext cx="928694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50" b="1" dirty="0">
                <a:latin typeface="Trebuchet MS" pitchFamily="34" charset="0"/>
              </a:rPr>
              <a:t>Preise</a:t>
            </a:r>
            <a:endParaRPr lang="de-AT" sz="1050" dirty="0"/>
          </a:p>
        </p:txBody>
      </p:sp>
      <p:cxnSp>
        <p:nvCxnSpPr>
          <p:cNvPr id="50" name="Gerade Verbindung 49"/>
          <p:cNvCxnSpPr/>
          <p:nvPr/>
        </p:nvCxnSpPr>
        <p:spPr>
          <a:xfrm flipV="1">
            <a:off x="980728" y="3285188"/>
            <a:ext cx="720000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feld 50"/>
          <p:cNvSpPr txBox="1"/>
          <p:nvPr/>
        </p:nvSpPr>
        <p:spPr>
          <a:xfrm>
            <a:off x="1728775" y="3131840"/>
            <a:ext cx="1143008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50" b="1" dirty="0">
                <a:latin typeface="Trebuchet MS" pitchFamily="34" charset="0"/>
              </a:rPr>
              <a:t>Lieferfristen</a:t>
            </a:r>
            <a:endParaRPr lang="de-AT" sz="1050" dirty="0"/>
          </a:p>
        </p:txBody>
      </p:sp>
      <p:cxnSp>
        <p:nvCxnSpPr>
          <p:cNvPr id="52" name="Gerade Verbindung 51"/>
          <p:cNvCxnSpPr/>
          <p:nvPr/>
        </p:nvCxnSpPr>
        <p:spPr>
          <a:xfrm flipV="1">
            <a:off x="1141144" y="4538187"/>
            <a:ext cx="720000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feld 52"/>
          <p:cNvSpPr txBox="1"/>
          <p:nvPr/>
        </p:nvSpPr>
        <p:spPr>
          <a:xfrm>
            <a:off x="1822186" y="4384839"/>
            <a:ext cx="1571636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50" b="1" dirty="0">
                <a:latin typeface="Trebuchet MS" pitchFamily="34" charset="0"/>
              </a:rPr>
              <a:t>Zahlungsbedingungen</a:t>
            </a:r>
            <a:endParaRPr lang="de-AT" sz="1050" dirty="0"/>
          </a:p>
        </p:txBody>
      </p:sp>
      <p:cxnSp>
        <p:nvCxnSpPr>
          <p:cNvPr id="54" name="Gerade Verbindung 53"/>
          <p:cNvCxnSpPr/>
          <p:nvPr/>
        </p:nvCxnSpPr>
        <p:spPr>
          <a:xfrm flipV="1">
            <a:off x="1014395" y="6847236"/>
            <a:ext cx="720000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feld 54"/>
          <p:cNvSpPr txBox="1"/>
          <p:nvPr/>
        </p:nvSpPr>
        <p:spPr>
          <a:xfrm>
            <a:off x="1695437" y="6693888"/>
            <a:ext cx="1500198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50" b="1" dirty="0">
                <a:latin typeface="Trebuchet MS" pitchFamily="34" charset="0"/>
              </a:rPr>
              <a:t>Zahlungsverzug</a:t>
            </a:r>
            <a:endParaRPr lang="de-AT" sz="1050" dirty="0"/>
          </a:p>
        </p:txBody>
      </p:sp>
      <p:cxnSp>
        <p:nvCxnSpPr>
          <p:cNvPr id="56" name="Gerade Verbindung 55"/>
          <p:cNvCxnSpPr/>
          <p:nvPr/>
        </p:nvCxnSpPr>
        <p:spPr>
          <a:xfrm flipV="1">
            <a:off x="931393" y="7638731"/>
            <a:ext cx="720000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feld 56"/>
          <p:cNvSpPr txBox="1"/>
          <p:nvPr/>
        </p:nvSpPr>
        <p:spPr>
          <a:xfrm>
            <a:off x="1612438" y="7485382"/>
            <a:ext cx="104775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50" b="1" dirty="0">
                <a:latin typeface="Trebuchet MS" pitchFamily="34" charset="0"/>
              </a:rPr>
              <a:t>Mängelrüge</a:t>
            </a:r>
            <a:endParaRPr lang="de-AT" sz="1050" dirty="0"/>
          </a:p>
        </p:txBody>
      </p:sp>
      <p:cxnSp>
        <p:nvCxnSpPr>
          <p:cNvPr id="58" name="Gerade Verbindung 57"/>
          <p:cNvCxnSpPr/>
          <p:nvPr/>
        </p:nvCxnSpPr>
        <p:spPr>
          <a:xfrm>
            <a:off x="836712" y="8316416"/>
            <a:ext cx="504056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feld 58"/>
          <p:cNvSpPr txBox="1"/>
          <p:nvPr/>
        </p:nvSpPr>
        <p:spPr>
          <a:xfrm>
            <a:off x="1377818" y="8150002"/>
            <a:ext cx="2357454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50" b="1" dirty="0">
                <a:latin typeface="Trebuchet MS" pitchFamily="34" charset="0"/>
              </a:rPr>
              <a:t>Erfüllungsort und Verbindungen</a:t>
            </a:r>
            <a:endParaRPr lang="de-AT" sz="1050" dirty="0"/>
          </a:p>
        </p:txBody>
      </p:sp>
      <p:pic>
        <p:nvPicPr>
          <p:cNvPr id="2050" name="Picture 2" descr="http://www.thw-jugend-herne.de/assets/images/paragraph.png"/>
          <p:cNvPicPr>
            <a:picLocks noChangeAspect="1" noChangeArrowheads="1"/>
          </p:cNvPicPr>
          <p:nvPr/>
        </p:nvPicPr>
        <p:blipFill>
          <a:blip r:embed="rId2" cstate="print"/>
          <a:srcRect t="4841" b="21968"/>
          <a:stretch>
            <a:fillRect/>
          </a:stretch>
        </p:blipFill>
        <p:spPr bwMode="auto">
          <a:xfrm>
            <a:off x="7429528" y="285720"/>
            <a:ext cx="639314" cy="71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" name="Rectangle 2"/>
          <p:cNvSpPr>
            <a:spLocks noChangeArrowheads="1"/>
          </p:cNvSpPr>
          <p:nvPr/>
        </p:nvSpPr>
        <p:spPr bwMode="auto">
          <a:xfrm>
            <a:off x="6072211" y="0"/>
            <a:ext cx="785793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62" name="Textfeld 61"/>
          <p:cNvSpPr txBox="1"/>
          <p:nvPr/>
        </p:nvSpPr>
        <p:spPr>
          <a:xfrm rot="16200000">
            <a:off x="2939450" y="4187447"/>
            <a:ext cx="707236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6500" cap="all" spc="53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Future Design</a:t>
            </a:r>
          </a:p>
        </p:txBody>
      </p:sp>
      <p:sp>
        <p:nvSpPr>
          <p:cNvPr id="83" name="Textfeld 82"/>
          <p:cNvSpPr txBox="1"/>
          <p:nvPr/>
        </p:nvSpPr>
        <p:spPr>
          <a:xfrm>
            <a:off x="6544958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Trebuchet MS" pitchFamily="34" charset="0"/>
              </a:rPr>
              <a:t>1</a:t>
            </a:r>
            <a:r>
              <a:rPr lang="de-AT" sz="1100" b="1" dirty="0">
                <a:latin typeface="Trebuchet MS" pitchFamily="34" charset="0"/>
              </a:rPr>
              <a:t>0</a:t>
            </a:r>
          </a:p>
        </p:txBody>
      </p:sp>
      <p:sp>
        <p:nvSpPr>
          <p:cNvPr id="63" name="Textfeld 62"/>
          <p:cNvSpPr txBox="1"/>
          <p:nvPr/>
        </p:nvSpPr>
        <p:spPr>
          <a:xfrm>
            <a:off x="1142984" y="5910272"/>
            <a:ext cx="47149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dirty="0"/>
              <a:t> Act Bank	BLZ 99 000	IBAN AT22 9900 0001 0000 0226</a:t>
            </a:r>
          </a:p>
          <a:p>
            <a:r>
              <a:rPr lang="de-AT" sz="1050" dirty="0"/>
              <a:t>Business Bank	BLZ 90 000	IBAN AT06 4712 9700 2883</a:t>
            </a:r>
          </a:p>
          <a:p>
            <a:r>
              <a:rPr lang="de-AT" sz="1050" dirty="0"/>
              <a:t>Wir nehmen auch gerne Zahlungen per Kreditkarte entgegen!</a:t>
            </a:r>
          </a:p>
        </p:txBody>
      </p:sp>
      <p:sp>
        <p:nvSpPr>
          <p:cNvPr id="64" name="Ellipse 63"/>
          <p:cNvSpPr/>
          <p:nvPr/>
        </p:nvSpPr>
        <p:spPr>
          <a:xfrm>
            <a:off x="909860" y="5787302"/>
            <a:ext cx="142876" cy="14287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65" name="Gerade Verbindung 64"/>
          <p:cNvCxnSpPr/>
          <p:nvPr/>
        </p:nvCxnSpPr>
        <p:spPr>
          <a:xfrm flipV="1">
            <a:off x="1052816" y="5859687"/>
            <a:ext cx="720000" cy="93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feld 65"/>
          <p:cNvSpPr txBox="1"/>
          <p:nvPr/>
        </p:nvSpPr>
        <p:spPr>
          <a:xfrm>
            <a:off x="1693728" y="5706339"/>
            <a:ext cx="1519248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050" b="1" dirty="0">
                <a:latin typeface="Trebuchet MS" pitchFamily="34" charset="0"/>
              </a:rPr>
              <a:t>Bankverbindungen</a:t>
            </a:r>
            <a:endParaRPr lang="de-AT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25"/>
          <p:cNvGrpSpPr/>
          <p:nvPr/>
        </p:nvGrpSpPr>
        <p:grpSpPr>
          <a:xfrm>
            <a:off x="571480" y="468477"/>
            <a:ext cx="4714908" cy="714380"/>
            <a:chOff x="571480" y="785786"/>
            <a:chExt cx="5143536" cy="714380"/>
          </a:xfrm>
          <a:effectLst/>
        </p:grpSpPr>
        <p:sp>
          <p:nvSpPr>
            <p:cNvPr id="18" name="Abgerundetes Rechteck 17"/>
            <p:cNvSpPr/>
            <p:nvPr/>
          </p:nvSpPr>
          <p:spPr>
            <a:xfrm>
              <a:off x="571480" y="785786"/>
              <a:ext cx="5143536" cy="71438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039" name="Text Box 15"/>
            <p:cNvSpPr txBox="1">
              <a:spLocks noChangeArrowheads="1"/>
            </p:cNvSpPr>
            <p:nvPr/>
          </p:nvSpPr>
          <p:spPr bwMode="auto">
            <a:xfrm>
              <a:off x="1071546" y="880974"/>
              <a:ext cx="3390900" cy="611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de-AT" sz="2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rebuchet MS" pitchFamily="34" charset="0"/>
                </a:rPr>
                <a:t>Bestellung</a:t>
              </a:r>
              <a:endParaRPr kumimoji="0" lang="de-DE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843377" y="-1947"/>
            <a:ext cx="3000377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8" name="Textfeld 27"/>
          <p:cNvSpPr txBox="1"/>
          <p:nvPr/>
        </p:nvSpPr>
        <p:spPr>
          <a:xfrm>
            <a:off x="428604" y="2357422"/>
            <a:ext cx="321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b="1" kern="1500" cap="all" dirty="0"/>
              <a:t>Holen Sie sich jetzt ihren </a:t>
            </a:r>
            <a:r>
              <a:rPr lang="de-AT" sz="1600" b="1" kern="1500" cap="all" dirty="0" err="1"/>
              <a:t>wunschartikel</a:t>
            </a:r>
            <a:r>
              <a:rPr lang="de-AT" sz="1600" b="1" kern="1500" cap="all" dirty="0"/>
              <a:t> zum </a:t>
            </a:r>
            <a:r>
              <a:rPr lang="de-AT" sz="1600" b="1" kern="1500" cap="all" dirty="0" err="1"/>
              <a:t>bestpreis</a:t>
            </a:r>
            <a:r>
              <a:rPr lang="de-AT" sz="1600" b="1" kern="1500" cap="all" dirty="0"/>
              <a:t>!</a:t>
            </a:r>
          </a:p>
        </p:txBody>
      </p:sp>
      <p:pic>
        <p:nvPicPr>
          <p:cNvPr id="26626" name="Picture 2" descr="http://www.jowi-media.de/img/notiz_schreiben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897262" y="460400"/>
            <a:ext cx="1076376" cy="71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2" name="Textfeld 41"/>
          <p:cNvSpPr txBox="1"/>
          <p:nvPr/>
        </p:nvSpPr>
        <p:spPr>
          <a:xfrm>
            <a:off x="622794" y="1315650"/>
            <a:ext cx="3571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b="1" dirty="0"/>
              <a:t>Future Design GmbH</a:t>
            </a:r>
          </a:p>
          <a:p>
            <a:r>
              <a:rPr lang="de-AT" sz="1100" b="1" dirty="0"/>
              <a:t>Übungsfirma</a:t>
            </a:r>
          </a:p>
          <a:p>
            <a:r>
              <a:rPr lang="de-AT" sz="1100" b="1" dirty="0"/>
              <a:t>Moserkellergasse 15</a:t>
            </a:r>
          </a:p>
          <a:p>
            <a:r>
              <a:rPr lang="de-AT" sz="1100" b="1" dirty="0"/>
              <a:t>5202 Neumarkt am </a:t>
            </a:r>
            <a:r>
              <a:rPr lang="de-AT" sz="1100" b="1" dirty="0" err="1"/>
              <a:t>Wallersee</a:t>
            </a:r>
            <a:endParaRPr lang="de-AT" sz="1100" b="1" dirty="0"/>
          </a:p>
        </p:txBody>
      </p:sp>
      <p:sp>
        <p:nvSpPr>
          <p:cNvPr id="44" name="Textfeld 43"/>
          <p:cNvSpPr txBox="1"/>
          <p:nvPr/>
        </p:nvSpPr>
        <p:spPr>
          <a:xfrm>
            <a:off x="3929066" y="1500166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kern="1500" cap="all" dirty="0"/>
              <a:t>Bestellschein</a:t>
            </a:r>
          </a:p>
          <a:p>
            <a:r>
              <a:rPr lang="de-AT" sz="1400" b="1" kern="1500" dirty="0"/>
              <a:t>Alle Preise inkl. 20% </a:t>
            </a:r>
            <a:r>
              <a:rPr lang="de-AT" sz="1400" b="1" kern="1500" dirty="0" err="1"/>
              <a:t>USt</a:t>
            </a:r>
            <a:endParaRPr lang="de-AT" sz="1400" b="1" kern="1500" dirty="0"/>
          </a:p>
        </p:txBody>
      </p:sp>
      <p:sp>
        <p:nvSpPr>
          <p:cNvPr id="45" name="Textfeld 44"/>
          <p:cNvSpPr txBox="1"/>
          <p:nvPr/>
        </p:nvSpPr>
        <p:spPr>
          <a:xfrm>
            <a:off x="1087140" y="5071703"/>
            <a:ext cx="205610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/>
              <a:t>Ihr persönlicher </a:t>
            </a:r>
            <a:r>
              <a:rPr lang="de-AT" sz="1200" b="1" dirty="0"/>
              <a:t>Aufdrucktext</a:t>
            </a:r>
          </a:p>
          <a:p>
            <a:endParaRPr lang="de-AT" sz="1100" dirty="0"/>
          </a:p>
          <a:p>
            <a:r>
              <a:rPr lang="de-AT" sz="1100" dirty="0"/>
              <a:t>………………………………………………</a:t>
            </a:r>
          </a:p>
        </p:txBody>
      </p:sp>
      <p:pic>
        <p:nvPicPr>
          <p:cNvPr id="26630" name="Picture 6" descr="http://wilfried-hopfner.blogs.tele.net/files/2009/09/klammeraffe_1941731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10763" t="10000" b="14338"/>
          <a:stretch>
            <a:fillRect/>
          </a:stretch>
        </p:blipFill>
        <p:spPr bwMode="auto">
          <a:xfrm>
            <a:off x="-2187624" y="6054389"/>
            <a:ext cx="379154" cy="428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6632" name="Picture 8" descr="http://www.bueromaterialkatalog.de/images/items/23107_0.jpg"/>
          <p:cNvPicPr>
            <a:picLocks noChangeAspect="1" noChangeArrowheads="1"/>
          </p:cNvPicPr>
          <p:nvPr/>
        </p:nvPicPr>
        <p:blipFill>
          <a:blip r:embed="rId4" cstate="print"/>
          <a:srcRect t="12500" b="12499"/>
          <a:stretch>
            <a:fillRect/>
          </a:stretch>
        </p:blipFill>
        <p:spPr bwMode="auto">
          <a:xfrm>
            <a:off x="-1928850" y="6643704"/>
            <a:ext cx="571500" cy="428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7" name="Textfeld 56"/>
          <p:cNvSpPr txBox="1"/>
          <p:nvPr/>
        </p:nvSpPr>
        <p:spPr>
          <a:xfrm>
            <a:off x="729951" y="311910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So geht‘s:</a:t>
            </a:r>
          </a:p>
        </p:txBody>
      </p:sp>
      <p:sp>
        <p:nvSpPr>
          <p:cNvPr id="59" name="Textfeld 58"/>
          <p:cNvSpPr txBox="1"/>
          <p:nvPr/>
        </p:nvSpPr>
        <p:spPr>
          <a:xfrm>
            <a:off x="1372893" y="3571868"/>
            <a:ext cx="207170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/>
              <a:t>Anzahl der gewünschten Artikel rechts im Raster ausfüllen und ab in ein Kuvert…</a:t>
            </a:r>
          </a:p>
          <a:p>
            <a:endParaRPr lang="de-AT" sz="1100" dirty="0"/>
          </a:p>
          <a:p>
            <a:r>
              <a:rPr lang="de-AT" sz="1100" dirty="0"/>
              <a:t>…oder bequem im Webshop bestellen</a:t>
            </a:r>
            <a:endParaRPr lang="de-AT" sz="1100" b="1" i="1" dirty="0"/>
          </a:p>
          <a:p>
            <a:endParaRPr lang="de-AT" sz="1100" dirty="0"/>
          </a:p>
        </p:txBody>
      </p:sp>
      <p:pic>
        <p:nvPicPr>
          <p:cNvPr id="26636" name="Picture 12" descr="http://www.brandboxx.eu/media/Image/brandboxx%20salzburg/kuvert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2827" y="3571868"/>
            <a:ext cx="459971" cy="642942"/>
          </a:xfrm>
          <a:prstGeom prst="rect">
            <a:avLst/>
          </a:prstGeom>
          <a:noFill/>
        </p:spPr>
      </p:pic>
      <p:grpSp>
        <p:nvGrpSpPr>
          <p:cNvPr id="62" name="Gruppieren 61"/>
          <p:cNvGrpSpPr/>
          <p:nvPr/>
        </p:nvGrpSpPr>
        <p:grpSpPr>
          <a:xfrm>
            <a:off x="872827" y="4309841"/>
            <a:ext cx="447751" cy="738664"/>
            <a:chOff x="1357298" y="6762828"/>
            <a:chExt cx="447751" cy="738664"/>
          </a:xfrm>
        </p:grpSpPr>
        <p:sp>
          <p:nvSpPr>
            <p:cNvPr id="60" name="Ellipse 59"/>
            <p:cNvSpPr/>
            <p:nvPr/>
          </p:nvSpPr>
          <p:spPr>
            <a:xfrm>
              <a:off x="1357298" y="6786578"/>
              <a:ext cx="447751" cy="428628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2800" b="1" dirty="0"/>
            </a:p>
          </p:txBody>
        </p:sp>
        <p:sp>
          <p:nvSpPr>
            <p:cNvPr id="61" name="Textfeld 60"/>
            <p:cNvSpPr txBox="1"/>
            <p:nvPr/>
          </p:nvSpPr>
          <p:spPr>
            <a:xfrm>
              <a:off x="1357298" y="6762828"/>
              <a:ext cx="42862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400" b="1" dirty="0">
                  <a:solidFill>
                    <a:schemeClr val="bg1"/>
                  </a:solidFill>
                </a:rPr>
                <a:t>@</a:t>
              </a:r>
            </a:p>
            <a:p>
              <a:endParaRPr lang="de-AT" dirty="0"/>
            </a:p>
          </p:txBody>
        </p:sp>
      </p:grpSp>
      <p:pic>
        <p:nvPicPr>
          <p:cNvPr id="26638" name="Picture 14"/>
          <p:cNvPicPr>
            <a:picLocks noChangeAspect="1" noChangeArrowheads="1"/>
          </p:cNvPicPr>
          <p:nvPr/>
        </p:nvPicPr>
        <p:blipFill>
          <a:blip r:embed="rId6" cstate="print"/>
          <a:srcRect l="17100" t="44282" r="56842" b="33786"/>
          <a:stretch>
            <a:fillRect/>
          </a:stretch>
        </p:blipFill>
        <p:spPr bwMode="auto">
          <a:xfrm>
            <a:off x="8552104" y="3838248"/>
            <a:ext cx="3184097" cy="208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" name="Textfeld 63"/>
          <p:cNvSpPr txBox="1"/>
          <p:nvPr/>
        </p:nvSpPr>
        <p:spPr>
          <a:xfrm>
            <a:off x="285728" y="6429388"/>
            <a:ext cx="2500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b="1" dirty="0">
                <a:latin typeface="Trebuchet MS" pitchFamily="34" charset="0"/>
              </a:rPr>
              <a:t>Besteller-Daten</a:t>
            </a:r>
          </a:p>
        </p:txBody>
      </p:sp>
      <p:sp>
        <p:nvSpPr>
          <p:cNvPr id="66" name="Textfeld 65"/>
          <p:cNvSpPr txBox="1"/>
          <p:nvPr/>
        </p:nvSpPr>
        <p:spPr>
          <a:xfrm>
            <a:off x="1087140" y="5714645"/>
            <a:ext cx="21275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/>
              <a:t>Ihr persönlicher </a:t>
            </a:r>
            <a:r>
              <a:rPr lang="de-AT" sz="1200" b="1" dirty="0"/>
              <a:t>Wunschverein</a:t>
            </a:r>
          </a:p>
          <a:p>
            <a:endParaRPr lang="de-AT" sz="1100" dirty="0"/>
          </a:p>
          <a:p>
            <a:r>
              <a:rPr lang="de-AT" sz="1100" dirty="0"/>
              <a:t>………………………………………………</a:t>
            </a:r>
          </a:p>
        </p:txBody>
      </p:sp>
      <p:cxnSp>
        <p:nvCxnSpPr>
          <p:cNvPr id="74" name="Gerade Verbindung mit Pfeil 73"/>
          <p:cNvCxnSpPr>
            <a:cxnSpLocks/>
          </p:cNvCxnSpPr>
          <p:nvPr/>
        </p:nvCxnSpPr>
        <p:spPr>
          <a:xfrm flipV="1">
            <a:off x="3028928" y="4525469"/>
            <a:ext cx="674677" cy="633156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mit Pfeil 75"/>
          <p:cNvCxnSpPr>
            <a:cxnSpLocks/>
          </p:cNvCxnSpPr>
          <p:nvPr/>
        </p:nvCxnSpPr>
        <p:spPr>
          <a:xfrm>
            <a:off x="3076132" y="5877802"/>
            <a:ext cx="751649" cy="440059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 l="24609" t="30936" r="50781" b="44919"/>
          <a:stretch>
            <a:fillRect/>
          </a:stretch>
        </p:blipFill>
        <p:spPr bwMode="auto">
          <a:xfrm>
            <a:off x="476800" y="6670998"/>
            <a:ext cx="300039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feld 28"/>
          <p:cNvSpPr txBox="1"/>
          <p:nvPr/>
        </p:nvSpPr>
        <p:spPr>
          <a:xfrm>
            <a:off x="6517662" y="8715406"/>
            <a:ext cx="571492" cy="28944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Trebuchet MS" pitchFamily="34" charset="0"/>
              </a:rPr>
              <a:t>1</a:t>
            </a:r>
            <a:r>
              <a:rPr lang="de-AT" sz="1100" b="1" dirty="0">
                <a:latin typeface="Trebuchet MS" pitchFamily="34" charset="0"/>
              </a:rPr>
              <a:t>1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A4F4135-F86B-4EFB-86BC-736E12D634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0928" y="2137212"/>
            <a:ext cx="2772980" cy="231081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238C556-718F-44C0-B525-2ABC8A2097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3669" y="5788734"/>
            <a:ext cx="2820963" cy="854969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57903768-9FEE-4288-BEEF-C1D2E3F577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7532" y="7106397"/>
            <a:ext cx="2750247" cy="107894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7DDCB1D-E080-4503-8BEA-D027A37B3A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47533" y="4840766"/>
            <a:ext cx="2776376" cy="5601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7127CD99-AAFC-4C33-8973-85258F86F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36" y="0"/>
            <a:ext cx="2428869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32" name="Abgerundetes Rechteck 17">
            <a:extLst>
              <a:ext uri="{FF2B5EF4-FFF2-40B4-BE49-F238E27FC236}">
                <a16:creationId xmlns:a16="http://schemas.microsoft.com/office/drawing/2014/main" id="{2B66C1EC-098F-467A-8FC5-9525CB92287C}"/>
              </a:ext>
            </a:extLst>
          </p:cNvPr>
          <p:cNvSpPr/>
          <p:nvPr/>
        </p:nvSpPr>
        <p:spPr>
          <a:xfrm>
            <a:off x="571480" y="500034"/>
            <a:ext cx="4714908" cy="71438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Fit mit FD </a:t>
            </a:r>
            <a:br>
              <a:rPr lang="de-DE" dirty="0"/>
            </a:br>
            <a:r>
              <a:rPr lang="de-DE" dirty="0"/>
              <a:t>Trainingsprogramm für den Alltag</a:t>
            </a:r>
            <a:endParaRPr lang="de-AT" dirty="0"/>
          </a:p>
        </p:txBody>
      </p:sp>
      <p:sp>
        <p:nvSpPr>
          <p:cNvPr id="24" name="Rectangle 34">
            <a:extLst>
              <a:ext uri="{FF2B5EF4-FFF2-40B4-BE49-F238E27FC236}">
                <a16:creationId xmlns:a16="http://schemas.microsoft.com/office/drawing/2014/main" id="{40FC71D3-C99E-42A3-A009-A78CA26E5A5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765704" y="7596336"/>
            <a:ext cx="4184441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Katzen-Kuh-Dehnung (Cat-</a:t>
            </a:r>
            <a:r>
              <a:rPr kumimoji="0" lang="de-DE" altLang="de-DE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Cow</a:t>
            </a:r>
            <a:r>
              <a:rPr kumimoji="0" lang="de-DE" altLang="de-DE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Stretch)</a:t>
            </a:r>
            <a:b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Gehe in den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Vierfüßlerstand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Atme ein und senke den Bauch, während du den Kopf anhebst (Kuh). Atme aus und runde den Rücken, während du den Kopf senkst (Katz). Wiederhole 10–15 Mal.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Beinheben im Liegen</a:t>
            </a:r>
            <a:b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Lege dich auf den Rücken und strecke beide Beine aus. Hebe ein Bein langsam an, halte es für 2 Sekunden, senke es dann langsam ab. Wiederhole 10–15 Mal pro Bein.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500E4DBE-655F-429C-B451-F1D594133A6E}"/>
              </a:ext>
            </a:extLst>
          </p:cNvPr>
          <p:cNvSpPr txBox="1"/>
          <p:nvPr/>
        </p:nvSpPr>
        <p:spPr>
          <a:xfrm>
            <a:off x="316855" y="1333716"/>
            <a:ext cx="268304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Kniebeugen (</a:t>
            </a:r>
            <a:r>
              <a:rPr kumimoji="0" lang="de-DE" altLang="de-DE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Squats</a:t>
            </a: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br>
              <a:rPr lang="de-DE" altLang="de-DE" sz="1400" dirty="0">
                <a:latin typeface="Arial" panose="020B0604020202020204" pitchFamily="34" charset="0"/>
              </a:rPr>
            </a:b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Füße schulterbreit auseinander, Knie beugen.</a:t>
            </a:r>
            <a:br>
              <a:rPr kumimoji="0" lang="de-DE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de-DE" altLang="de-D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Gesäß senken, als ob du dich     hinsetzen würdest.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altLang="de-D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Achte darauf, dass die Knie nicht über   die Zehen hinausgehen, 10–15 Wiederholungen.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altLang="de-D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9" name="Picture 5" descr="Thumbnail Image Ein Bild von einem Menschen, das zeigt, welche Muskelgruppen bei Kniebeugen belastet werden, ohne Text und vereinfacht, nur eine Person, Muskeln die trainiert werden sollten gekennzeichnet sein">
            <a:extLst>
              <a:ext uri="{FF2B5EF4-FFF2-40B4-BE49-F238E27FC236}">
                <a16:creationId xmlns:a16="http://schemas.microsoft.com/office/drawing/2014/main" id="{F05E8E3B-C874-49C9-88A5-89269EEC3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144" y="1556777"/>
            <a:ext cx="1396938" cy="13969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feld 66">
            <a:extLst>
              <a:ext uri="{FF2B5EF4-FFF2-40B4-BE49-F238E27FC236}">
                <a16:creationId xmlns:a16="http://schemas.microsoft.com/office/drawing/2014/main" id="{D29236D8-85EA-4B07-9A50-C12F10D8647F}"/>
              </a:ext>
            </a:extLst>
          </p:cNvPr>
          <p:cNvSpPr txBox="1"/>
          <p:nvPr/>
        </p:nvSpPr>
        <p:spPr>
          <a:xfrm>
            <a:off x="304800" y="3462766"/>
            <a:ext cx="342900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1400" b="1" dirty="0">
                <a:latin typeface="Arial" panose="020B0604020202020204" pitchFamily="34" charset="0"/>
              </a:rPr>
              <a:t>Liegestütze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1100" dirty="0">
                <a:latin typeface="Arial" panose="020B0604020202020204" pitchFamily="34" charset="0"/>
              </a:rPr>
              <a:t>Hände schulterbreit auf den Boden, Füße hüftbreit, Körper in einer geraden Linie.</a:t>
            </a:r>
            <a:br>
              <a:rPr lang="de-DE" altLang="de-DE" sz="1100" dirty="0">
                <a:latin typeface="Arial" panose="020B0604020202020204" pitchFamily="34" charset="0"/>
              </a:rPr>
            </a:br>
            <a:endParaRPr lang="de-DE" altLang="de-DE" sz="11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1100" dirty="0">
                <a:latin typeface="Arial" panose="020B0604020202020204" pitchFamily="34" charset="0"/>
              </a:rPr>
              <a:t>Oberkörper absenken, bis die Brust den Boden fast berührt, dabei Ellenbogen im 45-Grad-Winkel zum Körper.</a:t>
            </a:r>
            <a:br>
              <a:rPr lang="de-DE" altLang="de-DE" sz="1100" dirty="0">
                <a:latin typeface="Arial" panose="020B0604020202020204" pitchFamily="34" charset="0"/>
              </a:rPr>
            </a:br>
            <a:endParaRPr lang="de-DE" altLang="de-DE" sz="11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1100" dirty="0">
                <a:latin typeface="Arial" panose="020B0604020202020204" pitchFamily="34" charset="0"/>
              </a:rPr>
              <a:t>Mit den Armen kräftig nach oben drücken, bis die Arme vollständig gestreckt sind. 10-15 Wiederholungen</a:t>
            </a:r>
          </a:p>
          <a:p>
            <a:endParaRPr lang="de-DE" altLang="de-DE" sz="11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sz="1100" dirty="0">
              <a:latin typeface="Arial" panose="020B0604020202020204" pitchFamily="34" charset="0"/>
            </a:endParaRPr>
          </a:p>
          <a:p>
            <a:endParaRPr kumimoji="0" lang="de-DE" altLang="de-DE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de-AT" dirty="0"/>
          </a:p>
        </p:txBody>
      </p:sp>
      <p:pic>
        <p:nvPicPr>
          <p:cNvPr id="1036" name="Picture 12" descr="Thumbnail Image Ein Bild von einem Menschen, das zeigt, welche Muskelgruppen bei Liegestützen belastet werden, ohne Text, als eine Art Tutorial, ohne Beschriftung, nur ein Mensch">
            <a:extLst>
              <a:ext uri="{FF2B5EF4-FFF2-40B4-BE49-F238E27FC236}">
                <a16:creationId xmlns:a16="http://schemas.microsoft.com/office/drawing/2014/main" id="{3A253F30-8FCF-45E7-BA43-1E24342BF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60" y="3527850"/>
            <a:ext cx="1414621" cy="14146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ectangle 15">
            <a:extLst>
              <a:ext uri="{FF2B5EF4-FFF2-40B4-BE49-F238E27FC236}">
                <a16:creationId xmlns:a16="http://schemas.microsoft.com/office/drawing/2014/main" id="{C126AC19-A78A-4F6D-A598-E93026EC9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930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0C716D30-1281-4790-B931-2CD8717C2C85}"/>
              </a:ext>
            </a:extLst>
          </p:cNvPr>
          <p:cNvSpPr txBox="1"/>
          <p:nvPr/>
        </p:nvSpPr>
        <p:spPr>
          <a:xfrm>
            <a:off x="250413" y="5551572"/>
            <a:ext cx="638964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Katzen-Kuh-Dehnung (Cat-</a:t>
            </a:r>
            <a:r>
              <a:rPr kumimoji="0" lang="de-DE" altLang="de-DE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Cow</a:t>
            </a: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Stretch)</a:t>
            </a:r>
          </a:p>
          <a:p>
            <a:b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de-AT" dirty="0"/>
          </a:p>
        </p:txBody>
      </p:sp>
      <p:sp>
        <p:nvSpPr>
          <p:cNvPr id="75" name="Rectangle 16">
            <a:extLst>
              <a:ext uri="{FF2B5EF4-FFF2-40B4-BE49-F238E27FC236}">
                <a16:creationId xmlns:a16="http://schemas.microsoft.com/office/drawing/2014/main" id="{F7E496B2-206D-499C-A1F8-EB3E84535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82" y="5659716"/>
            <a:ext cx="4056297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1100" dirty="0" err="1">
                <a:latin typeface="Arial" panose="020B0604020202020204" pitchFamily="34" charset="0"/>
              </a:rPr>
              <a:t>Vierfüßlerstand</a:t>
            </a:r>
            <a:r>
              <a:rPr lang="de-DE" altLang="de-DE" sz="1100" dirty="0">
                <a:latin typeface="Arial" panose="020B0604020202020204" pitchFamily="34" charset="0"/>
              </a:rPr>
              <a:t>: Hände und Knie auf den Boden.</a:t>
            </a:r>
            <a:br>
              <a:rPr lang="de-DE" altLang="de-DE" sz="1100" dirty="0">
                <a:latin typeface="Arial" panose="020B0604020202020204" pitchFamily="34" charset="0"/>
              </a:rPr>
            </a:br>
            <a:endParaRPr lang="de-DE" altLang="de-DE" sz="11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1100" dirty="0">
                <a:latin typeface="Arial" panose="020B0604020202020204" pitchFamily="34" charset="0"/>
              </a:rPr>
              <a:t>Kuh-Position: Einatmen, Bauch senken, Kopf heben.</a:t>
            </a:r>
            <a:br>
              <a:rPr lang="de-DE" altLang="de-DE" sz="1100" dirty="0">
                <a:latin typeface="Arial" panose="020B0604020202020204" pitchFamily="34" charset="0"/>
              </a:rPr>
            </a:br>
            <a:endParaRPr lang="de-DE" altLang="de-DE" sz="11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1100" dirty="0">
                <a:latin typeface="Arial" panose="020B0604020202020204" pitchFamily="34" charset="0"/>
              </a:rPr>
              <a:t>Katz-Position: Ausatmen, Rücken runden, Kopf senken, 10–15 Wiederholungen.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44" name="Picture 20" descr="Thumbnail Image Ein Bild von einem Menschen, der die Katzen-Kuh-Dehnung (Cat-Cow Stretch) Übung macht, mit markierten Muskeln, die belastet werden, nur eine Person, weißer Hintergrund, nicht so 'curvy', ohne Katzenschwanz">
            <a:extLst>
              <a:ext uri="{FF2B5EF4-FFF2-40B4-BE49-F238E27FC236}">
                <a16:creationId xmlns:a16="http://schemas.microsoft.com/office/drawing/2014/main" id="{E91D7BC7-45CD-44A8-8A8B-7D8411497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194" y="5412810"/>
            <a:ext cx="1476888" cy="1476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Textfeld 83">
            <a:extLst>
              <a:ext uri="{FF2B5EF4-FFF2-40B4-BE49-F238E27FC236}">
                <a16:creationId xmlns:a16="http://schemas.microsoft.com/office/drawing/2014/main" id="{405B17CC-990A-4D0F-8A1D-A261BB70A512}"/>
              </a:ext>
            </a:extLst>
          </p:cNvPr>
          <p:cNvSpPr txBox="1"/>
          <p:nvPr/>
        </p:nvSpPr>
        <p:spPr>
          <a:xfrm>
            <a:off x="232317" y="7238258"/>
            <a:ext cx="700296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1400" b="1" dirty="0">
                <a:latin typeface="Arial" panose="020B0604020202020204" pitchFamily="34" charset="0"/>
              </a:rPr>
              <a:t>Beinheben im Liegen</a:t>
            </a:r>
            <a:br>
              <a:rPr lang="de-DE" altLang="de-DE" sz="1400" b="1" dirty="0">
                <a:latin typeface="Arial" panose="020B0604020202020204" pitchFamily="34" charset="0"/>
              </a:rPr>
            </a:br>
            <a:b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de-DE" altLang="de-DE" sz="1100" dirty="0">
                <a:latin typeface="Arial" panose="020B0604020202020204" pitchFamily="34" charset="0"/>
              </a:rPr>
              <a:t>Beide Beine ausstrecken.</a:t>
            </a:r>
            <a:br>
              <a:rPr lang="de-DE" altLang="de-DE" sz="1100" dirty="0">
                <a:latin typeface="Arial" panose="020B0604020202020204" pitchFamily="34" charset="0"/>
              </a:rPr>
            </a:br>
            <a:endParaRPr lang="de-DE" altLang="de-DE" sz="11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1100" dirty="0">
                <a:latin typeface="Arial" panose="020B0604020202020204" pitchFamily="34" charset="0"/>
              </a:rPr>
              <a:t>Ein Bein langsam anheben, 2 Sekunden halten.</a:t>
            </a:r>
            <a:br>
              <a:rPr lang="de-DE" altLang="de-DE" sz="1100" dirty="0">
                <a:latin typeface="Arial" panose="020B0604020202020204" pitchFamily="34" charset="0"/>
              </a:rPr>
            </a:br>
            <a:endParaRPr lang="de-DE" altLang="de-DE" sz="11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1100" dirty="0">
                <a:latin typeface="Arial" panose="020B0604020202020204" pitchFamily="34" charset="0"/>
              </a:rPr>
              <a:t>Langsam absenken, 10–15 Wiederholungen pro Bein.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Rectangle 21">
            <a:extLst>
              <a:ext uri="{FF2B5EF4-FFF2-40B4-BE49-F238E27FC236}">
                <a16:creationId xmlns:a16="http://schemas.microsoft.com/office/drawing/2014/main" id="{8B52333E-E8CC-4C34-BE90-04B3ED658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322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22">
            <a:extLst>
              <a:ext uri="{FF2B5EF4-FFF2-40B4-BE49-F238E27FC236}">
                <a16:creationId xmlns:a16="http://schemas.microsoft.com/office/drawing/2014/main" id="{A7F132F6-F7A4-44A8-997C-E8C47FD33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0134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49" name="Picture 25" descr="Thumbnail Image Ein Bild von einem Menschen, der die Beinheben im Liegen Übung macht, mit markierten Muskeln, die belastet werden, nur ein Mensch, weißer Hintergrund">
            <a:extLst>
              <a:ext uri="{FF2B5EF4-FFF2-40B4-BE49-F238E27FC236}">
                <a16:creationId xmlns:a16="http://schemas.microsoft.com/office/drawing/2014/main" id="{BDA3D3A4-F75C-4D3E-8F73-E9076CF30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26" y="7290873"/>
            <a:ext cx="1476887" cy="14768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649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18644" y="-1"/>
            <a:ext cx="4909760" cy="912489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  <p:sp>
        <p:nvSpPr>
          <p:cNvPr id="23" name="Arc 2"/>
          <p:cNvSpPr>
            <a:spLocks/>
          </p:cNvSpPr>
          <p:nvPr/>
        </p:nvSpPr>
        <p:spPr bwMode="auto">
          <a:xfrm rot="10800000">
            <a:off x="3906571" y="-2"/>
            <a:ext cx="1165502" cy="2285985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026" name="Arc 2"/>
          <p:cNvSpPr>
            <a:spLocks/>
          </p:cNvSpPr>
          <p:nvPr/>
        </p:nvSpPr>
        <p:spPr bwMode="auto">
          <a:xfrm>
            <a:off x="1357298" y="-571536"/>
            <a:ext cx="1504950" cy="10687051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929203" y="0"/>
            <a:ext cx="1928801" cy="9144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7" name="Textfeld 16"/>
          <p:cNvSpPr txBox="1"/>
          <p:nvPr/>
        </p:nvSpPr>
        <p:spPr>
          <a:xfrm rot="16200000">
            <a:off x="1815691" y="3795988"/>
            <a:ext cx="8136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 Future Design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203" y="-7363"/>
            <a:ext cx="1929600" cy="389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Arc 2"/>
          <p:cNvSpPr>
            <a:spLocks/>
          </p:cNvSpPr>
          <p:nvPr/>
        </p:nvSpPr>
        <p:spPr bwMode="auto">
          <a:xfrm>
            <a:off x="-459432" y="4287097"/>
            <a:ext cx="4714908" cy="4286280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2" name="Arc 2"/>
          <p:cNvSpPr>
            <a:spLocks/>
          </p:cNvSpPr>
          <p:nvPr/>
        </p:nvSpPr>
        <p:spPr bwMode="auto">
          <a:xfrm rot="1618879">
            <a:off x="296100" y="72714"/>
            <a:ext cx="1571636" cy="3857652"/>
          </a:xfrm>
          <a:custGeom>
            <a:avLst/>
            <a:gdLst>
              <a:gd name="G0" fmla="+- 0 0 0"/>
              <a:gd name="G1" fmla="+- 21510 0 0"/>
              <a:gd name="G2" fmla="+- 21600 0 0"/>
              <a:gd name="T0" fmla="*/ 1968 w 21600"/>
              <a:gd name="T1" fmla="*/ 0 h 43056"/>
              <a:gd name="T2" fmla="*/ 1527 w 21600"/>
              <a:gd name="T3" fmla="*/ 43056 h 43056"/>
              <a:gd name="T4" fmla="*/ 0 w 21600"/>
              <a:gd name="T5" fmla="*/ 21510 h 4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056" fill="none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</a:path>
              <a:path w="21600" h="43056" stroke="0" extrusionOk="0">
                <a:moveTo>
                  <a:pt x="1968" y="-1"/>
                </a:moveTo>
                <a:cubicBezTo>
                  <a:pt x="13088" y="1017"/>
                  <a:pt x="21600" y="10343"/>
                  <a:pt x="21600" y="21510"/>
                </a:cubicBezTo>
                <a:cubicBezTo>
                  <a:pt x="21600" y="32846"/>
                  <a:pt x="12835" y="42254"/>
                  <a:pt x="1526" y="43055"/>
                </a:cubicBezTo>
                <a:lnTo>
                  <a:pt x="0" y="21510"/>
                </a:lnTo>
                <a:close/>
              </a:path>
            </a:pathLst>
          </a:custGeom>
          <a:noFill/>
          <a:ln w="63500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43" name="Textfeld 42"/>
          <p:cNvSpPr txBox="1"/>
          <p:nvPr/>
        </p:nvSpPr>
        <p:spPr>
          <a:xfrm>
            <a:off x="-24309" y="6651223"/>
            <a:ext cx="3071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b="1" cap="all" dirty="0">
                <a:solidFill>
                  <a:schemeClr val="bg1"/>
                </a:solidFill>
                <a:latin typeface="Trebuchet MS" pitchFamily="34" charset="0"/>
              </a:rPr>
              <a:t>Besuchen Sie unsere Partnerfirma</a:t>
            </a:r>
            <a:endParaRPr lang="de-AT" sz="2000" b="1" kern="1300" spc="8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32604" y="756925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bg1"/>
                </a:solidFill>
                <a:latin typeface="Trebuchet MS" pitchFamily="34" charset="0"/>
              </a:rPr>
              <a:t>www.spar.at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04" y="8112240"/>
            <a:ext cx="4572779" cy="7776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1853</Words>
  <Application>Microsoft Office PowerPoint</Application>
  <PresentationFormat>Bildschirmpräsentation (4:3)</PresentationFormat>
  <Paragraphs>302</Paragraphs>
  <Slides>14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Arial</vt:lpstr>
      <vt:lpstr>Calibri</vt:lpstr>
      <vt:lpstr>Helvetica</vt:lpstr>
      <vt:lpstr>Trebuchet MS</vt:lpstr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Schule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fd.uefa</dc:creator>
  <cp:lastModifiedBy>Renner Sieglinde</cp:lastModifiedBy>
  <cp:revision>280</cp:revision>
  <cp:lastPrinted>2024-12-11T15:45:23Z</cp:lastPrinted>
  <dcterms:created xsi:type="dcterms:W3CDTF">2009-11-05T14:16:08Z</dcterms:created>
  <dcterms:modified xsi:type="dcterms:W3CDTF">2024-12-18T15:47:43Z</dcterms:modified>
</cp:coreProperties>
</file>